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</p:sldMasterIdLst>
  <p:notesMasterIdLst>
    <p:notesMasterId r:id="rId23"/>
  </p:notesMasterIdLst>
  <p:sldIdLst>
    <p:sldId id="376" r:id="rId2"/>
    <p:sldId id="382" r:id="rId3"/>
    <p:sldId id="383" r:id="rId4"/>
    <p:sldId id="381" r:id="rId5"/>
    <p:sldId id="348" r:id="rId6"/>
    <p:sldId id="365" r:id="rId7"/>
    <p:sldId id="379" r:id="rId8"/>
    <p:sldId id="306" r:id="rId9"/>
    <p:sldId id="370" r:id="rId10"/>
    <p:sldId id="371" r:id="rId11"/>
    <p:sldId id="357" r:id="rId12"/>
    <p:sldId id="380" r:id="rId13"/>
    <p:sldId id="387" r:id="rId14"/>
    <p:sldId id="386" r:id="rId15"/>
    <p:sldId id="265" r:id="rId16"/>
    <p:sldId id="385" r:id="rId17"/>
    <p:sldId id="312" r:id="rId18"/>
    <p:sldId id="347" r:id="rId19"/>
    <p:sldId id="325" r:id="rId20"/>
    <p:sldId id="384" r:id="rId21"/>
    <p:sldId id="377" r:id="rId22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66CC"/>
    <a:srgbClr val="FF99FF"/>
    <a:srgbClr val="FFFF00"/>
    <a:srgbClr val="CC3300"/>
    <a:srgbClr val="0000FF"/>
    <a:srgbClr val="EEF5A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2955" autoAdjust="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4002" y="-84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2;&#1072;&#1083;&#1077;&#1088;&#1080;&#1103;\Desktop\&#1044;&#1083;&#1103;%20&#1087;&#1088;&#1077;&#1079;&#1077;&#1085;&#1090;&#1072;&#1094;&#1080;&#1080;%20&#1087;&#1086;%20&#1073;&#1102;&#1076;&#1078;&#1077;&#1090;&#1091;\&#1056;&#1072;&#1089;&#1095;&#1077;&#1090;&#1099;%20&#1076;&#1083;&#1103;%20&#1076;&#1080;&#1072;&#1075;&#1088;&#1072;&#1084;&#1084;%20&#1086;&#1090;&#1095;&#1077;&#1090;%202023%20-%20&#1082;&#1086;&#1087;&#1080;&#1103;.xlsx" TargetMode="External"/><Relationship Id="rId1" Type="http://schemas.openxmlformats.org/officeDocument/2006/relationships/themeOverride" Target="../theme/themeOverride3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2;&#1072;&#1083;&#1077;&#1088;&#1080;&#1103;\Desktop\&#1044;&#1083;&#1103;%20&#1087;&#1088;&#1077;&#1079;&#1077;&#1085;&#1090;&#1072;&#1094;&#1080;&#1080;%20&#1087;&#1086;%20&#1073;&#1102;&#1076;&#1078;&#1077;&#1090;&#1091;\&#1056;&#1072;&#1089;&#1095;&#1077;&#1090;&#1099;%20&#1076;&#1083;&#1103;%20&#1076;&#1080;&#1072;&#1075;&#1088;&#1072;&#1084;&#1084;%20&#1086;&#1090;&#1095;&#1077;&#1090;%202023%20-%20&#1082;&#1086;&#1087;&#1080;&#1103;.xlsx" TargetMode="External"/><Relationship Id="rId1" Type="http://schemas.openxmlformats.org/officeDocument/2006/relationships/themeOverride" Target="../theme/themeOverride4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Data\&#1044;&#1086;&#1082;&#1091;&#1084;&#1077;&#1085;&#1090;&#1099;\&#1050;&#1072;&#1073;&#1080;&#1085;&#1077;&#1090;%2020\&#1064;&#1080;&#1083;&#1077;&#1085;&#1082;&#1086;\&#1041;&#1070;&#1044;&#1046;&#1045;&#1058;\&#1041;&#1102;&#1076;&#1078;&#1077;&#1090;%20&#1040;&#1043;&#1054;%20-%202016\&#1043;&#1086;&#1076;&#1086;&#1074;&#1086;&#1081;%20&#1086;&#1090;&#1095;&#1077;&#1090;%20&#1085;&#1072;%20&#1044;&#1091;&#1084;&#1091;%20&#1079;&#1072;%202016%20&#1075;&#1086;&#1076;\&#1055;&#1088;&#1077;&#1079;&#1077;&#1085;&#1090;&#1072;&#1094;&#1080;&#1103;%20&#1087;&#1086;%20&#1086;&#1090;&#1095;&#1077;&#1090;&#1091;%20&#1079;&#1072;%202016%20&#1075;&#1086;&#1076;\&#1040;&#1085;&#1072;&#1083;&#1080;&#1079;%20&#1080;&#1089;&#1087;.%20&#1088;&#1072;&#1089;&#1093;.%20&#1095;&#1072;&#1089;&#1090;&#1080;%20&#1073;&#1102;&#1076;&#1078;&#1077;&#1090;&#1072;%202013-2016.xls" TargetMode="External"/><Relationship Id="rId1" Type="http://schemas.openxmlformats.org/officeDocument/2006/relationships/themeOverride" Target="../theme/themeOverride5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42;&#1072;&#1083;&#1077;&#1088;&#1080;&#1103;\Desktop\&#1044;&#1083;&#1103;%20&#1087;&#1088;&#1077;&#1079;&#1077;&#1085;&#1090;&#1072;&#1094;&#1080;&#1080;%20&#1087;&#1086;%20&#1073;&#1102;&#1076;&#1078;&#1077;&#1090;&#1091;\&#1056;&#1072;&#1089;&#1095;&#1077;&#1090;&#1099;%20&#1076;&#1083;&#1103;%20&#1076;&#1080;&#1072;&#1075;&#1088;&#1072;&#1084;&#1084;%20&#1086;&#1090;&#1095;&#1077;&#1090;%202023%20-%20&#1082;&#1086;&#1087;&#1080;&#1103;.xlsx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44"/>
          <c:dPt>
            <c:idx val="0"/>
            <c:explosion val="32"/>
          </c:dPt>
          <c:dPt>
            <c:idx val="1"/>
            <c:explosion val="13"/>
          </c:dPt>
          <c:dPt>
            <c:idx val="2"/>
            <c:explosion val="32"/>
          </c:dPt>
          <c:dLbls>
            <c:dLbl>
              <c:idx val="1"/>
              <c:layout>
                <c:manualLayout>
                  <c:x val="5.8928637558789826E-3"/>
                  <c:y val="-5.0151698830848926E-2"/>
                </c:manualLayout>
              </c:layout>
              <c:tx>
                <c:rich>
                  <a:bodyPr/>
                  <a:lstStyle/>
                  <a:p>
                    <a:r>
                      <a:rPr lang="ru-RU" sz="120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20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ru-RU" smtClean="0"/>
                      <a:t>0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Лист1!$B$55:$B$57</c:f>
              <c:strCache>
                <c:ptCount val="3"/>
                <c:pt idx="0">
                  <c:v>Налоговые доходы 39 988,3 тыс. руб.</c:v>
                </c:pt>
                <c:pt idx="1">
                  <c:v>Неналоговые доходы 4 125,5 тыс. руб.</c:v>
                </c:pt>
                <c:pt idx="2">
                  <c:v>Безвозмездные поступления 63 259,3 тыс. руб.</c:v>
                </c:pt>
              </c:strCache>
            </c:strRef>
          </c:cat>
          <c:val>
            <c:numRef>
              <c:f>Лист1!$C$55:$C$57</c:f>
              <c:numCache>
                <c:formatCode>#,##0.0</c:formatCode>
                <c:ptCount val="3"/>
                <c:pt idx="0">
                  <c:v>39988.300000000003</c:v>
                </c:pt>
                <c:pt idx="1">
                  <c:v>425.5</c:v>
                </c:pt>
                <c:pt idx="2">
                  <c:v>63259.3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5.1342004884447595E-2"/>
          <c:y val="1.5561996379487257E-2"/>
          <c:w val="0.37749070766016285"/>
          <c:h val="0.27924920106916234"/>
        </c:manualLayout>
      </c:layout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2"/>
              <c:tx>
                <c:rich>
                  <a:bodyPr/>
                  <a:lstStyle/>
                  <a:p>
                    <a:r>
                      <a:rPr lang="en-US" baseline="0">
                        <a:latin typeface="Times New Roman" pitchFamily="18" charset="0"/>
                      </a:rPr>
                      <a:t>0</a:t>
                    </a:r>
                    <a:r>
                      <a:rPr lang="ru-RU"/>
                      <a:t>,1</a:t>
                    </a:r>
                    <a:r>
                      <a:rPr lang="en-US"/>
                      <a:t>%</a:t>
                    </a:r>
                  </a:p>
                </c:rich>
              </c:tx>
              <c:showCatName val="1"/>
              <c:showPercent val="1"/>
            </c:dLbl>
            <c:dLbl>
              <c:idx val="7"/>
              <c:tx>
                <c:rich>
                  <a:bodyPr/>
                  <a:lstStyle/>
                  <a:p>
                    <a:r>
                      <a:rPr lang="en-US" baseline="0">
                        <a:latin typeface="Times New Roman" pitchFamily="18" charset="0"/>
                      </a:rPr>
                      <a:t>0</a:t>
                    </a:r>
                    <a:r>
                      <a:rPr lang="ru-RU"/>
                      <a:t>,1</a:t>
                    </a:r>
                    <a:r>
                      <a:rPr lang="en-US"/>
                      <a:t>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baseline="0">
                    <a:latin typeface="Times New Roman" pitchFamily="18" charset="0"/>
                  </a:defRPr>
                </a:pPr>
                <a:endParaRPr lang="ru-RU"/>
              </a:p>
            </c:txPr>
            <c:showCatName val="1"/>
            <c:showPercent val="1"/>
            <c:showLeaderLines val="1"/>
          </c:dLbls>
          <c:cat>
            <c:strRef>
              <c:f>Лист1!$B$5:$B$14</c:f>
              <c:strCache>
                <c:ptCount val="10"/>
                <c:pt idx="0">
                  <c:v>Налог на доходы физических лиц</c:v>
                </c:pt>
                <c:pt idx="1">
                  <c:v>Акцизы по подакцизным товарам</c:v>
                </c:pt>
                <c:pt idx="2">
                  <c:v>Единый сельскохозяйственный налог</c:v>
                </c:pt>
                <c:pt idx="3">
                  <c:v>Налог на имущество физических лиц</c:v>
                </c:pt>
                <c:pt idx="4">
                  <c:v>Земельный налог </c:v>
                </c:pt>
                <c:pt idx="5">
                  <c:v>Доходы от оказани платных услуг</c:v>
                </c:pt>
                <c:pt idx="6">
                  <c:v>Доходы от использования имущества, находящегося в государственной и муниципальной собственности</c:v>
                </c:pt>
                <c:pt idx="7">
                  <c:v>Государственная пошлина</c:v>
                </c:pt>
                <c:pt idx="8">
                  <c:v>Доходы от продажи материальных и нематериальных активов</c:v>
                </c:pt>
                <c:pt idx="9">
                  <c:v>Штрафы, санкции, возмещение ущерба</c:v>
                </c:pt>
              </c:strCache>
            </c:strRef>
          </c:cat>
          <c:val>
            <c:numRef>
              <c:f>Лист1!$C$5:$C$14</c:f>
              <c:numCache>
                <c:formatCode>#,##0.0</c:formatCode>
                <c:ptCount val="10"/>
                <c:pt idx="0">
                  <c:v>16936.900000000001</c:v>
                </c:pt>
                <c:pt idx="1">
                  <c:v>3717.1</c:v>
                </c:pt>
                <c:pt idx="2">
                  <c:v>3.5</c:v>
                </c:pt>
                <c:pt idx="3">
                  <c:v>2754</c:v>
                </c:pt>
                <c:pt idx="4">
                  <c:v>12423.6</c:v>
                </c:pt>
                <c:pt idx="5">
                  <c:v>290.2</c:v>
                </c:pt>
                <c:pt idx="6">
                  <c:v>1885.6</c:v>
                </c:pt>
                <c:pt idx="7">
                  <c:v>27.7</c:v>
                </c:pt>
                <c:pt idx="8">
                  <c:v>1881</c:v>
                </c:pt>
                <c:pt idx="9">
                  <c:v>68.7</c:v>
                </c:pt>
              </c:numCache>
            </c:numRef>
          </c:val>
        </c:ser>
        <c:ser>
          <c:idx val="1"/>
          <c:order val="1"/>
          <c:explosion val="25"/>
          <c:dLbls>
            <c:showCatName val="1"/>
            <c:showPercent val="1"/>
            <c:showLeaderLines val="1"/>
          </c:dLbls>
          <c:cat>
            <c:strRef>
              <c:f>Лист1!$B$5:$B$13</c:f>
              <c:strCache>
                <c:ptCount val="9"/>
                <c:pt idx="0">
                  <c:v>Налог на доходы физических лиц</c:v>
                </c:pt>
                <c:pt idx="1">
                  <c:v>Акцизы по подакцизным товарам</c:v>
                </c:pt>
                <c:pt idx="2">
                  <c:v>Единый сельскохозяйственный налог</c:v>
                </c:pt>
                <c:pt idx="3">
                  <c:v>Налог на имущество физических лиц</c:v>
                </c:pt>
                <c:pt idx="4">
                  <c:v>Земельный налог </c:v>
                </c:pt>
                <c:pt idx="5">
                  <c:v>Доходы от оказани платных услуг</c:v>
                </c:pt>
                <c:pt idx="6">
                  <c:v>Доходы от использования имущества, находящегося в государственной и муниципальной собственности</c:v>
                </c:pt>
                <c:pt idx="7">
                  <c:v>Государственная пошлина</c:v>
                </c:pt>
                <c:pt idx="8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Лист1!$D$5:$D$13</c:f>
              <c:numCache>
                <c:formatCode>0.0%</c:formatCode>
                <c:ptCount val="9"/>
                <c:pt idx="0">
                  <c:v>0.42354638731829092</c:v>
                </c:pt>
                <c:pt idx="1">
                  <c:v>9.295468924660466E-2</c:v>
                </c:pt>
                <c:pt idx="2">
                  <c:v>8.7525601238362292E-5</c:v>
                </c:pt>
                <c:pt idx="3">
                  <c:v>6.8870144517271317E-2</c:v>
                </c:pt>
                <c:pt idx="4">
                  <c:v>0.3106808741556909</c:v>
                </c:pt>
                <c:pt idx="5">
                  <c:v>7.2571227083922081E-3</c:v>
                </c:pt>
                <c:pt idx="6">
                  <c:v>4.7153792484301689E-2</c:v>
                </c:pt>
                <c:pt idx="7">
                  <c:v>6.927026155150388E-4</c:v>
                </c:pt>
                <c:pt idx="8">
                  <c:v>4.7038758836959828E-2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perspective val="30"/>
    </c:view3D>
    <c:plotArea>
      <c:layout/>
      <c:pie3DChart>
        <c:varyColors val="1"/>
      </c:pie3DChart>
    </c:plotArea>
    <c:legend>
      <c:legendPos val="r"/>
      <c:layout>
        <c:manualLayout>
          <c:xMode val="edge"/>
          <c:yMode val="edge"/>
          <c:x val="0.65939963197585916"/>
          <c:y val="0.11063964556678572"/>
          <c:w val="0.33090346619701311"/>
          <c:h val="0.7648319171869371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1"/>
              <c:tx>
                <c:rich>
                  <a:bodyPr/>
                  <a:lstStyle/>
                  <a:p>
                    <a:r>
                      <a:rPr lang="ru-RU"/>
                      <a:t>0200 Национальная оборона
</a:t>
                    </a:r>
                    <a:r>
                      <a:rPr lang="ru-RU" smtClean="0"/>
                      <a:t>0,1%</a:t>
                    </a:r>
                    <a:endParaRPr lang="ru-RU"/>
                  </a:p>
                </c:rich>
              </c:tx>
              <c:showCatName val="1"/>
              <c:showPercent val="1"/>
            </c:dLbl>
            <c:dLbl>
              <c:idx val="2"/>
              <c:tx>
                <c:rich>
                  <a:bodyPr/>
                  <a:lstStyle/>
                  <a:p>
                    <a:r>
                      <a:rPr lang="ru-RU" dirty="0"/>
                      <a:t>0300 Национальная безопасность и правоохранительная деятельность</a:t>
                    </a:r>
                    <a:r>
                      <a:rPr lang="ru-RU"/>
                      <a:t>
</a:t>
                    </a:r>
                    <a:r>
                      <a:rPr lang="ru-RU" smtClean="0"/>
                      <a:t>0,1%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5"/>
              <c:tx>
                <c:rich>
                  <a:bodyPr/>
                  <a:lstStyle/>
                  <a:p>
                    <a:r>
                      <a:rPr lang="ru-RU"/>
                      <a:t>0700 Образование
</a:t>
                    </a:r>
                    <a:r>
                      <a:rPr lang="ru-RU" smtClean="0"/>
                      <a:t>0,1%</a:t>
                    </a:r>
                    <a:endParaRPr lang="ru-RU"/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baseline="0">
                    <a:latin typeface="Times New Roman" pitchFamily="18" charset="0"/>
                  </a:defRPr>
                </a:pPr>
                <a:endParaRPr lang="ru-RU"/>
              </a:p>
            </c:txPr>
            <c:showCatName val="1"/>
            <c:showPercent val="1"/>
            <c:showLeaderLines val="1"/>
          </c:dLbls>
          <c:cat>
            <c:strRef>
              <c:f>Лист1!$B$24:$B$32</c:f>
              <c:strCache>
                <c:ptCount val="9"/>
                <c:pt idx="0">
                  <c:v>0100 Общегосударственные вопросы</c:v>
                </c:pt>
                <c:pt idx="1">
                  <c:v>0200 Национальная оборона</c:v>
                </c:pt>
                <c:pt idx="2">
                  <c:v>0300 Национальная безопасность и правоохранительная деятельность</c:v>
                </c:pt>
                <c:pt idx="3">
                  <c:v>0400 Национальная экономика</c:v>
                </c:pt>
                <c:pt idx="4">
                  <c:v>0500 Жилищно-коммунальное хозяйство</c:v>
                </c:pt>
                <c:pt idx="5">
                  <c:v>0700 Образование</c:v>
                </c:pt>
                <c:pt idx="6">
                  <c:v>0800 Культура</c:v>
                </c:pt>
                <c:pt idx="7">
                  <c:v>1001 Социальная политика</c:v>
                </c:pt>
                <c:pt idx="8">
                  <c:v>1100 Физическая культура и спорт</c:v>
                </c:pt>
              </c:strCache>
            </c:strRef>
          </c:cat>
          <c:val>
            <c:numRef>
              <c:f>Лист1!$C$24:$C$32</c:f>
              <c:numCache>
                <c:formatCode>#,##0.0</c:formatCode>
                <c:ptCount val="9"/>
                <c:pt idx="0">
                  <c:v>19176.900000000001</c:v>
                </c:pt>
                <c:pt idx="1">
                  <c:v>314.60000000000002</c:v>
                </c:pt>
                <c:pt idx="2">
                  <c:v>307.39999999999986</c:v>
                </c:pt>
                <c:pt idx="3">
                  <c:v>12449.3</c:v>
                </c:pt>
                <c:pt idx="4">
                  <c:v>35911.5</c:v>
                </c:pt>
                <c:pt idx="5">
                  <c:v>23.1</c:v>
                </c:pt>
                <c:pt idx="6">
                  <c:v>29540.3</c:v>
                </c:pt>
                <c:pt idx="7">
                  <c:v>2374.1</c:v>
                </c:pt>
                <c:pt idx="8">
                  <c:v>1063.8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1EB51F-0224-4922-B3D9-974F28DFB731}" type="doc">
      <dgm:prSet loTypeId="urn:microsoft.com/office/officeart/2005/8/layout/default#1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634B4B31-4A20-4219-8CCE-39FB5978C1DA}" type="pres">
      <dgm:prSet presAssocID="{F61EB51F-0224-4922-B3D9-974F28DFB73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867FCD9E-6878-42EE-9214-80A2C5C2F62E}" type="presOf" srcId="{F61EB51F-0224-4922-B3D9-974F28DFB731}" destId="{634B4B31-4A20-4219-8CCE-39FB5978C1DA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CAE27E5-674D-4CA4-8F21-B6006375801D}" type="datetimeFigureOut">
              <a:rPr lang="ru-RU"/>
              <a:pPr>
                <a:defRPr/>
              </a:pPr>
              <a:t>13.05.2024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E3A2CB6-8952-41D3-A64E-068DBE3BA5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8D1276-6096-4EA0-9A97-F125320CCF5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DA9A61-D337-424A-B513-F521A9F6AC61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FBD06-7241-4762-BC9C-11A2373ED192}" type="datetimeFigureOut">
              <a:rPr lang="ru-RU"/>
              <a:pPr>
                <a:defRPr/>
              </a:pPr>
              <a:t>13.05.2024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2BC81-B704-446A-9FF1-B915E81566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64162-CA01-4369-BB1F-BBD5462104BA}" type="datetimeFigureOut">
              <a:rPr lang="ru-RU"/>
              <a:pPr>
                <a:defRPr/>
              </a:pPr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A6E03-500D-4A25-BC8C-E5E55863FA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F705D-B201-410A-A20C-CF2BF3851194}" type="datetimeFigureOut">
              <a:rPr lang="ru-RU"/>
              <a:pPr>
                <a:defRPr/>
              </a:pPr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166EE-2742-4F9E-B1E9-095DADF31C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DD54D-3DAE-4B56-9CD6-F0D14DB359B9}" type="datetimeFigureOut">
              <a:rPr lang="ru-RU"/>
              <a:pPr>
                <a:defRPr/>
              </a:pPr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EC1A5-6091-465D-9C4E-E37FE7E775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2CF63-B1C1-4991-86CB-ACDE77AE8DAB}" type="datetimeFigureOut">
              <a:rPr lang="ru-RU"/>
              <a:pPr>
                <a:defRPr/>
              </a:pPr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574A0-603C-4D44-901A-8DF159731C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18143-639E-455C-B98C-D8322AD07EA1}" type="datetimeFigureOut">
              <a:rPr lang="ru-RU"/>
              <a:pPr>
                <a:defRPr/>
              </a:pPr>
              <a:t>13.05.2024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0FB3D-9195-4469-B8DD-5A9C78508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9650C-D60E-4F00-B824-7F46A3BF61F5}" type="datetimeFigureOut">
              <a:rPr lang="ru-RU"/>
              <a:pPr>
                <a:defRPr/>
              </a:pPr>
              <a:t>13.05.2024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9C1A3-D0A3-4002-A81C-4436D652CC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7588F-416D-4E2A-BE6B-5BD4968E5FB9}" type="datetimeFigureOut">
              <a:rPr lang="ru-RU"/>
              <a:pPr>
                <a:defRPr/>
              </a:pPr>
              <a:t>13.05.2024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7DAD2-4B90-428D-A76F-C98F51CE2D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50384-1C60-4487-B0F1-5150587F2379}" type="datetimeFigureOut">
              <a:rPr lang="ru-RU"/>
              <a:pPr>
                <a:defRPr/>
              </a:pPr>
              <a:t>13.05.2024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1B79D-E92E-4B5E-80CF-666C98052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28D73-4A54-4385-890C-928301E93C82}" type="datetimeFigureOut">
              <a:rPr lang="ru-RU"/>
              <a:pPr>
                <a:defRPr/>
              </a:pPr>
              <a:t>13.05.2024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61FC1-8951-4F81-888A-0208DF3F7B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BBB3D-E8B7-4842-A1AB-D4F808188270}" type="datetimeFigureOut">
              <a:rPr lang="ru-RU"/>
              <a:pPr>
                <a:defRPr/>
              </a:pPr>
              <a:t>13.05.2024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DE15-6DB0-4830-8870-B8E8BB7C82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7213F53B-E00A-497B-AF18-875EE0180550}" type="datetimeFigureOut">
              <a:rPr lang="ru-RU"/>
              <a:pPr>
                <a:defRPr/>
              </a:pPr>
              <a:t>13.05.2024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19F03E1A-FD6C-41FE-8F43-CA2FDD1F45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7" r:id="rId1"/>
    <p:sldLayoutId id="2147484218" r:id="rId2"/>
    <p:sldLayoutId id="2147484219" r:id="rId3"/>
    <p:sldLayoutId id="2147484220" r:id="rId4"/>
    <p:sldLayoutId id="2147484221" r:id="rId5"/>
    <p:sldLayoutId id="2147484222" r:id="rId6"/>
    <p:sldLayoutId id="2147484223" r:id="rId7"/>
    <p:sldLayoutId id="2147484224" r:id="rId8"/>
    <p:sldLayoutId id="2147484225" r:id="rId9"/>
    <p:sldLayoutId id="2147484226" r:id="rId10"/>
    <p:sldLayoutId id="21474842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332656"/>
            <a:ext cx="7560840" cy="52014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ОБ ИСПОЛНЕНИИ БЮДЖЕТА</a:t>
            </a:r>
          </a:p>
          <a:p>
            <a:pPr algn="ctr">
              <a:defRPr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 БЕГУНИЦКОЕ СЕЛЬСКОЕ ПОСЕЛЕНИЕ                             ВОЛОСОВСКОГО МУНИЦИПАЛЬНОГО  РАЙОНА  ЛЕНИНГРАДСКОЙ ОБЛАСТИ                       ЗА 2023 ГОД </a:t>
            </a:r>
          </a:p>
          <a:p>
            <a:pPr algn="ctr">
              <a:defRPr/>
            </a:pPr>
            <a:endParaRPr lang="ru-RU" sz="36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428596" y="6357958"/>
          <a:ext cx="8358246" cy="142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316" name="SapphireHiddenControl" hidden="1"/>
          <p:cNvPicPr preferRelativeResize="0">
            <a:picLocks noChangeArrowheads="1" noChangeShapeType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6096000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42875"/>
            <a:ext cx="8678863" cy="112553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 доходной части бюджета муниципального образования  Бегуницкое сельское поселение  в 2023 году в части неналоговых доходов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 rot="-5400000">
            <a:off x="3017838" y="1525588"/>
            <a:ext cx="2868612" cy="2786062"/>
          </a:xfrm>
          <a:prstGeom prst="upDownArrowCallout">
            <a:avLst>
              <a:gd name="adj1" fmla="val 25007"/>
              <a:gd name="adj2" fmla="val 25007"/>
              <a:gd name="adj3" fmla="val 16921"/>
              <a:gd name="adj4" fmla="val 50000"/>
            </a:avLst>
          </a:prstGeom>
          <a:solidFill>
            <a:schemeClr val="bg1"/>
          </a:solidFill>
          <a:ln w="19050">
            <a:solidFill>
              <a:schemeClr val="accent4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>
              <a:defRPr/>
            </a:pPr>
            <a:r>
              <a:rPr lang="ru-RU" sz="2400" b="1" dirty="0">
                <a:latin typeface="Times New Roman" pitchFamily="18" charset="0"/>
              </a:rPr>
              <a:t>4 125,5</a:t>
            </a:r>
          </a:p>
          <a:p>
            <a:pPr algn="ctr">
              <a:defRPr/>
            </a:pPr>
            <a:r>
              <a:rPr lang="ru-RU" sz="2400" b="1" dirty="0">
                <a:latin typeface="Times New Roman" pitchFamily="18" charset="0"/>
              </a:rPr>
              <a:t>тыс. руб.</a:t>
            </a:r>
          </a:p>
        </p:txBody>
      </p:sp>
      <p:sp>
        <p:nvSpPr>
          <p:cNvPr id="14354" name="AutoShape 18"/>
          <p:cNvSpPr>
            <a:spLocks noChangeArrowheads="1"/>
          </p:cNvSpPr>
          <p:nvPr/>
        </p:nvSpPr>
        <p:spPr bwMode="auto">
          <a:xfrm rot="10800000">
            <a:off x="5795963" y="1628775"/>
            <a:ext cx="3106737" cy="1728788"/>
          </a:xfrm>
          <a:prstGeom prst="homePlate">
            <a:avLst>
              <a:gd name="adj" fmla="val 39759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 anchorCtr="1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>Доходы от использования имущества, находящегося в государственной и муниципальной собственности – 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>1 885,6 тыс. руб.</a:t>
            </a:r>
          </a:p>
        </p:txBody>
      </p:sp>
      <p:sp>
        <p:nvSpPr>
          <p:cNvPr id="21" name="Пятиугольник 20"/>
          <p:cNvSpPr/>
          <p:nvPr/>
        </p:nvSpPr>
        <p:spPr>
          <a:xfrm>
            <a:off x="179388" y="1773238"/>
            <a:ext cx="3000375" cy="1223962"/>
          </a:xfrm>
          <a:prstGeom prst="homePlate">
            <a:avLst>
              <a:gd name="adj" fmla="val 57426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>Доходы от продажи материальных и нематериальных активов –  1 881,0 тыс. руб.</a:t>
            </a:r>
          </a:p>
        </p:txBody>
      </p:sp>
      <p:sp>
        <p:nvSpPr>
          <p:cNvPr id="8" name="Пятиугольник 7"/>
          <p:cNvSpPr/>
          <p:nvPr/>
        </p:nvSpPr>
        <p:spPr>
          <a:xfrm>
            <a:off x="179388" y="3284538"/>
            <a:ext cx="3000375" cy="1223962"/>
          </a:xfrm>
          <a:prstGeom prst="homePlate">
            <a:avLst>
              <a:gd name="adj" fmla="val 57426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>Штрафы, санкции, 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>возмещение ущерба –  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>68,7 тыс. руб.</a:t>
            </a:r>
          </a:p>
        </p:txBody>
      </p:sp>
      <p:sp>
        <p:nvSpPr>
          <p:cNvPr id="11" name="AutoShape 18"/>
          <p:cNvSpPr>
            <a:spLocks noChangeArrowheads="1"/>
          </p:cNvSpPr>
          <p:nvPr/>
        </p:nvSpPr>
        <p:spPr bwMode="auto">
          <a:xfrm rot="10800000">
            <a:off x="5857875" y="3573463"/>
            <a:ext cx="3106738" cy="1223962"/>
          </a:xfrm>
          <a:prstGeom prst="homePlate">
            <a:avLst>
              <a:gd name="adj" fmla="val 39759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 anchorCtr="1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>Доходы от оказания платных услуг и компенсации затрат государства– 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>290,2 тыс. руб.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0" grpId="0" animBg="1"/>
      <p:bldP spid="14354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288" y="142875"/>
            <a:ext cx="8534400" cy="982663"/>
          </a:xfrm>
        </p:spPr>
        <p:txBody>
          <a:bodyPr lIns="91440" rIns="91440" bIns="45720"/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 доходной части бюджета муниципального образования  Бегуницкое сельское поселение в части налоговых и неналоговых доходов за 2023 год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950" y="1228725"/>
          <a:ext cx="9036050" cy="5343525"/>
        </p:xfrm>
        <a:graphic>
          <a:graphicData uri="http://schemas.openxmlformats.org/drawingml/2006/table">
            <a:tbl>
              <a:tblPr/>
              <a:tblGrid>
                <a:gridCol w="5165695">
                  <a:extLst>
                    <a:ext uri="{9D8B030D-6E8A-4147-A177-3AD203B41FA5}"/>
                  </a:extLst>
                </a:gridCol>
                <a:gridCol w="1290267">
                  <a:extLst>
                    <a:ext uri="{9D8B030D-6E8A-4147-A177-3AD203B41FA5}"/>
                  </a:extLst>
                </a:gridCol>
                <a:gridCol w="1290267">
                  <a:extLst>
                    <a:ext uri="{9D8B030D-6E8A-4147-A177-3AD203B41FA5}"/>
                  </a:extLst>
                </a:gridCol>
                <a:gridCol w="1290267">
                  <a:extLst>
                    <a:ext uri="{9D8B030D-6E8A-4147-A177-3AD203B41FA5}"/>
                  </a:extLst>
                </a:gridCol>
              </a:tblGrid>
              <a:tr h="2385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73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План,                  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(тыс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. руб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Факт,                       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(тыс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. руб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2722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НАЛОГОВЫЕ ДОХОДЫ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34 925,7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35 862,8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102,7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4697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17 290,0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16 936,9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0195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имущество физических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1 816,8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2 754,0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419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Единый сельскохозяйственный налог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11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Акцизы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3 343,4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3 717,1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111,2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388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dirty="0" smtClean="0">
                          <a:latin typeface="Times New Roman" pitchFamily="18" charset="0"/>
                        </a:rPr>
                        <a:t>Государственная пошлина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966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Земельный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налог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12 446,0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12 423,6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1603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4 490,6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4 125,5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91,9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57829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dirty="0">
                          <a:latin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2 254,6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1 885,6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249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оказания платных услуг и компенсации затрат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государства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290,2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8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1 881,0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1 881,0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8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Штрафы, санкции, возмещение ущерба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68,7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98,1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4516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НАЛОГОВЫЕ И НЕНАЛОГОВЫЕ ДОХОДЫ</a:t>
                      </a: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39 416,3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39 988,3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101,5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76" marR="5576" marT="5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3"/>
          <p:cNvSpPr txBox="1">
            <a:spLocks noChangeArrowheads="1"/>
          </p:cNvSpPr>
          <p:nvPr/>
        </p:nvSpPr>
        <p:spPr bwMode="auto">
          <a:xfrm>
            <a:off x="395288" y="620713"/>
            <a:ext cx="7848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Налоговые и неналоговые доходы муниципального образования Бегуницкое сельское поселение за 2023 г</a:t>
            </a: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23528" y="1340768"/>
          <a:ext cx="871296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684213" y="476250"/>
            <a:ext cx="8002587" cy="504825"/>
          </a:xfrm>
        </p:spPr>
        <p:txBody>
          <a:bodyPr/>
          <a:lstStyle/>
          <a:p>
            <a:pPr algn="ctr"/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 безвозмездных поступлений за 2023 год </a:t>
            </a:r>
          </a:p>
        </p:txBody>
      </p:sp>
      <p:sp>
        <p:nvSpPr>
          <p:cNvPr id="5" name="AutoShape 4"/>
          <p:cNvSpPr>
            <a:spLocks noGrp="1" noChangeArrowheads="1"/>
          </p:cNvSpPr>
          <p:nvPr>
            <p:ph idx="1"/>
          </p:nvPr>
        </p:nvSpPr>
        <p:spPr>
          <a:xfrm rot="16200000">
            <a:off x="3103563" y="1728788"/>
            <a:ext cx="2881312" cy="2392362"/>
          </a:xfrm>
          <a:prstGeom prst="upDownArrowCallout">
            <a:avLst>
              <a:gd name="adj1" fmla="val 25002"/>
              <a:gd name="adj2" fmla="val 25002"/>
              <a:gd name="adj3" fmla="val 16921"/>
              <a:gd name="adj4" fmla="val 50000"/>
            </a:avLst>
          </a:prstGeom>
          <a:solidFill>
            <a:schemeClr val="bg1"/>
          </a:solidFill>
          <a:ln w="19050"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vert="eaVert" wrap="none" anchor="ctr"/>
          <a:lstStyle/>
          <a:p>
            <a:pPr algn="ctr">
              <a:buFont typeface="Wingdings 2" pitchFamily="18" charset="2"/>
              <a:buNone/>
              <a:defRPr/>
            </a:pPr>
            <a:r>
              <a:rPr lang="ru-RU" sz="2400" b="1" dirty="0" smtClean="0">
                <a:latin typeface="Times New Roman" pitchFamily="18" charset="0"/>
              </a:rPr>
              <a:t>63 259,3 </a:t>
            </a:r>
          </a:p>
          <a:p>
            <a:pPr algn="ctr">
              <a:buFont typeface="Wingdings 2" pitchFamily="18" charset="2"/>
              <a:buNone/>
              <a:defRPr/>
            </a:pPr>
            <a:r>
              <a:rPr lang="ru-RU" sz="2400" b="1" dirty="0" smtClean="0">
                <a:latin typeface="Times New Roman" pitchFamily="18" charset="0"/>
              </a:rPr>
              <a:t>тыс. руб.</a:t>
            </a:r>
          </a:p>
        </p:txBody>
      </p:sp>
      <p:sp>
        <p:nvSpPr>
          <p:cNvPr id="6" name="Пятиугольник 5"/>
          <p:cNvSpPr/>
          <p:nvPr/>
        </p:nvSpPr>
        <p:spPr>
          <a:xfrm>
            <a:off x="179388" y="1773238"/>
            <a:ext cx="3000375" cy="1223962"/>
          </a:xfrm>
          <a:prstGeom prst="homePlate">
            <a:avLst>
              <a:gd name="adj" fmla="val 57426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>Дотации на выравнивание бюджетной обеспеченности   33 837,9 тыс. руб. (100%)</a:t>
            </a:r>
          </a:p>
        </p:txBody>
      </p:sp>
      <p:sp>
        <p:nvSpPr>
          <p:cNvPr id="7" name="Пятиугольник 6"/>
          <p:cNvSpPr/>
          <p:nvPr/>
        </p:nvSpPr>
        <p:spPr>
          <a:xfrm>
            <a:off x="179388" y="3141663"/>
            <a:ext cx="3000375" cy="1223962"/>
          </a:xfrm>
          <a:prstGeom prst="homePlate">
            <a:avLst>
              <a:gd name="adj" fmla="val 57426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>Субсидии бюджетам сельских поселений  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>24 305,7 тыс. руб. (98,4%)</a:t>
            </a:r>
          </a:p>
        </p:txBody>
      </p:sp>
      <p:sp>
        <p:nvSpPr>
          <p:cNvPr id="8" name="AutoShape 18"/>
          <p:cNvSpPr>
            <a:spLocks noChangeArrowheads="1"/>
          </p:cNvSpPr>
          <p:nvPr/>
        </p:nvSpPr>
        <p:spPr bwMode="auto">
          <a:xfrm rot="10800000">
            <a:off x="5724525" y="1557338"/>
            <a:ext cx="3106738" cy="1223962"/>
          </a:xfrm>
          <a:prstGeom prst="homePlate">
            <a:avLst>
              <a:gd name="adj" fmla="val 39759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 anchorCtr="1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>Субвенции бюджетам бюджетной системы РФ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>318,1 тыс. руб.(100%)</a:t>
            </a:r>
          </a:p>
        </p:txBody>
      </p:sp>
      <p:sp>
        <p:nvSpPr>
          <p:cNvPr id="9" name="AutoShape 18"/>
          <p:cNvSpPr>
            <a:spLocks noChangeArrowheads="1"/>
          </p:cNvSpPr>
          <p:nvPr/>
        </p:nvSpPr>
        <p:spPr bwMode="auto">
          <a:xfrm rot="10800000">
            <a:off x="5795963" y="3068638"/>
            <a:ext cx="3106737" cy="1223962"/>
          </a:xfrm>
          <a:prstGeom prst="homePlate">
            <a:avLst>
              <a:gd name="adj" fmla="val 39759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 anchorCtr="1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>Иные межбюджетные трансферты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>4 267,6 тыс. руб.(100%)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42988" y="4724400"/>
            <a:ext cx="3313112" cy="11525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>Безвозмездные поступления от государственных (муниципальных) организаций 250,0 тыс. руб.  (100%)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4284663" y="4365625"/>
            <a:ext cx="484187" cy="431800"/>
          </a:xfrm>
          <a:prstGeom prst="downArrow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643438" y="4797425"/>
            <a:ext cx="3313112" cy="11525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>Прочие безвозмездные поступления  280,0 тыс. руб. (100%)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647700"/>
          </a:xfrm>
        </p:spPr>
        <p:txBody>
          <a:bodyPr/>
          <a:lstStyle/>
          <a:p>
            <a:pPr algn="ctr"/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5538"/>
            <a:ext cx="7931150" cy="4606925"/>
          </a:xfrm>
        </p:spPr>
        <p:txBody>
          <a:bodyPr/>
          <a:lstStyle/>
          <a:p>
            <a:pPr algn="just">
              <a:buFont typeface="Courier New" panose="02070309020205020404" pitchFamily="49" charset="0"/>
              <a:buChar char="o"/>
              <a:defRPr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– выплачиваемые из бюджета денежные средства, за исключением средств, являющими средствами финансирования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дефицита бюджета</a:t>
            </a:r>
          </a:p>
          <a:p>
            <a:pPr algn="just">
              <a:buFont typeface="Courier New" panose="02070309020205020404" pitchFamily="49" charset="0"/>
              <a:buChar char="o"/>
              <a:defRPr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расходов - осуществляется в соответствии с расходными обязательствами, обусловленными установленным законодательством разграничением полномочий, исполнение которых должно производиться в очередном финансовом году за счет средств соответствующих бюджетов</a:t>
            </a:r>
          </a:p>
          <a:p>
            <a:pPr marL="0" indent="0" algn="ctr">
              <a:buFont typeface="Wingdings 2" pitchFamily="18" charset="2"/>
              <a:buNone/>
              <a:defRPr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формирования расходов бюджета: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разделам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ведомствам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муниципальным  программам и </a:t>
            </a:r>
          </a:p>
          <a:p>
            <a:pPr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непрораммным направлениям деятельности </a:t>
            </a:r>
            <a:endParaRPr lang="ru-RU" sz="1800" dirty="0"/>
          </a:p>
        </p:txBody>
      </p:sp>
      <p:pic>
        <p:nvPicPr>
          <p:cNvPr id="2662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625" y="4724400"/>
            <a:ext cx="363537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313" y="260350"/>
            <a:ext cx="8715375" cy="81121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  расходной  части  бюджета муниципального образования   Бегуницкое сельское поселение за 2023 год</a:t>
            </a:r>
          </a:p>
        </p:txBody>
      </p:sp>
      <p:graphicFrame>
        <p:nvGraphicFramePr>
          <p:cNvPr id="124978" name="Group 50"/>
          <p:cNvGraphicFramePr>
            <a:graphicFrameLocks noGrp="1"/>
          </p:cNvGraphicFramePr>
          <p:nvPr>
            <p:ph sz="half" idx="4294967295"/>
          </p:nvPr>
        </p:nvGraphicFramePr>
        <p:xfrm>
          <a:off x="142875" y="1628775"/>
          <a:ext cx="8786813" cy="212725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870509">
                  <a:extLst>
                    <a:ext uri="{9D8B030D-6E8A-4147-A177-3AD203B41FA5}"/>
                  </a:extLst>
                </a:gridCol>
                <a:gridCol w="2056022">
                  <a:extLst>
                    <a:ext uri="{9D8B030D-6E8A-4147-A177-3AD203B41FA5}"/>
                  </a:extLst>
                </a:gridCol>
                <a:gridCol w="2010244">
                  <a:extLst>
                    <a:ext uri="{9D8B030D-6E8A-4147-A177-3AD203B41FA5}"/>
                  </a:extLst>
                </a:gridCol>
                <a:gridCol w="1850038">
                  <a:extLst>
                    <a:ext uri="{9D8B030D-6E8A-4147-A177-3AD203B41FA5}"/>
                  </a:extLst>
                </a:gridCol>
              </a:tblGrid>
              <a:tr h="18642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642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(тыс. руб.)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(тыс. руб.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                  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2847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бюджета,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тыс. руб.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105 229,0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101 161,0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96,1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503237"/>
          </a:xfrm>
        </p:spPr>
        <p:txBody>
          <a:bodyPr/>
          <a:lstStyle/>
          <a:p>
            <a:pPr algn="ctr"/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расходов бюджета в программном формате</a:t>
            </a:r>
            <a:endParaRPr lang="ru-RU" sz="2400" smtClean="0">
              <a:solidFill>
                <a:schemeClr val="tx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50825" y="1125538"/>
          <a:ext cx="8640763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742"/>
                <a:gridCol w="3937846"/>
                <a:gridCol w="1299967"/>
                <a:gridCol w="1376436"/>
                <a:gridCol w="1299967"/>
              </a:tblGrid>
              <a:tr h="6472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муниципальной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 2023 год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(тыс. руб.)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Удельный вес в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«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развитие Бегуницкого сельского поселения Волосовского муниципального района Ленинградской области»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49 989,4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47,8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48 671,0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2732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«Развитие социальной сферы Бегуницкого сельского поселения Волосовского муниципального района Ленинградской области» 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30 633,0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29,2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30 171,4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6155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«Муниципальное управление Бегуницкого  сельского поселения Волосовского муниципального района Ленинградской области»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23 910,8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22,9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21 777,8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«Безопасность Бегуницкого  сельского поселения Волосовского муниципального района Ленинградской области»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2223"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по муниципальным программам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104 538,2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100 620,2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142875"/>
            <a:ext cx="8501062" cy="714375"/>
          </a:xfrm>
        </p:spPr>
        <p:txBody>
          <a:bodyPr/>
          <a:lstStyle/>
          <a:p>
            <a:pPr algn="ctr" eaLnBrk="1" hangingPunct="1"/>
            <a:r>
              <a:rPr lang="ru-RU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 расходной части бюджета  муниципального образования Бегуницкое сельское поселение за 2023 год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 rot="-5400000">
            <a:off x="2880519" y="1808957"/>
            <a:ext cx="3721100" cy="2786062"/>
          </a:xfrm>
          <a:prstGeom prst="upDownArrowCallout">
            <a:avLst>
              <a:gd name="adj1" fmla="val 25000"/>
              <a:gd name="adj2" fmla="val 25000"/>
              <a:gd name="adj3" fmla="val 16921"/>
              <a:gd name="adj4" fmla="val 50000"/>
            </a:avLst>
          </a:prstGeom>
          <a:solidFill>
            <a:schemeClr val="bg1"/>
          </a:solidFill>
          <a:ln w="19050">
            <a:solidFill>
              <a:schemeClr val="accent4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>
              <a:defRPr/>
            </a:pPr>
            <a:r>
              <a:rPr lang="ru-RU" sz="2400" b="1" dirty="0">
                <a:latin typeface="Times New Roman" pitchFamily="18" charset="0"/>
              </a:rPr>
              <a:t>101 161,0</a:t>
            </a:r>
          </a:p>
          <a:p>
            <a:pPr algn="ctr">
              <a:defRPr/>
            </a:pPr>
            <a:r>
              <a:rPr lang="ru-RU" sz="2400" b="1" dirty="0">
                <a:latin typeface="Times New Roman" pitchFamily="18" charset="0"/>
              </a:rPr>
              <a:t>тыс. руб.</a:t>
            </a:r>
          </a:p>
        </p:txBody>
      </p:sp>
      <p:sp>
        <p:nvSpPr>
          <p:cNvPr id="14353" name="AutoShape 17"/>
          <p:cNvSpPr>
            <a:spLocks noChangeArrowheads="1"/>
          </p:cNvSpPr>
          <p:nvPr/>
        </p:nvSpPr>
        <p:spPr bwMode="auto">
          <a:xfrm rot="10800000">
            <a:off x="6072188" y="1928813"/>
            <a:ext cx="2928937" cy="785812"/>
          </a:xfrm>
          <a:prstGeom prst="homePlate">
            <a:avLst>
              <a:gd name="adj" fmla="val 99118"/>
            </a:avLst>
          </a:prstGeom>
          <a:solidFill>
            <a:schemeClr val="bg1"/>
          </a:solidFill>
          <a:ln w="9525">
            <a:solidFill>
              <a:schemeClr val="accent4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rot="10800000" anchor="ctr" anchorCtr="1"/>
          <a:lstStyle/>
          <a:p>
            <a:pPr algn="ctr">
              <a:defRPr/>
            </a:pPr>
            <a:r>
              <a:rPr lang="ru-RU" sz="1400" b="1" dirty="0">
                <a:latin typeface="Times New Roman" pitchFamily="18" charset="0"/>
              </a:rPr>
              <a:t>Жилищно-коммунальное хозяйство</a:t>
            </a:r>
          </a:p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35 911,5 </a:t>
            </a:r>
            <a:r>
              <a:rPr lang="ru-RU" sz="1400" b="1" dirty="0">
                <a:latin typeface="Times New Roman" pitchFamily="18" charset="0"/>
              </a:rPr>
              <a:t>тыс. руб.</a:t>
            </a:r>
          </a:p>
        </p:txBody>
      </p:sp>
      <p:sp>
        <p:nvSpPr>
          <p:cNvPr id="14354" name="AutoShape 18"/>
          <p:cNvSpPr>
            <a:spLocks noChangeArrowheads="1"/>
          </p:cNvSpPr>
          <p:nvPr/>
        </p:nvSpPr>
        <p:spPr bwMode="auto">
          <a:xfrm rot="10800000">
            <a:off x="6072188" y="2857500"/>
            <a:ext cx="2928937" cy="714375"/>
          </a:xfrm>
          <a:prstGeom prst="homePlate">
            <a:avLst>
              <a:gd name="adj" fmla="val 116755"/>
            </a:avLst>
          </a:prstGeom>
          <a:solidFill>
            <a:schemeClr val="bg1"/>
          </a:solidFill>
          <a:ln w="9525">
            <a:solidFill>
              <a:schemeClr val="accent4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rot="10800000" wrap="none" anchor="ctr" anchorCtr="1"/>
          <a:lstStyle/>
          <a:p>
            <a:pPr algn="ctr">
              <a:defRPr/>
            </a:pPr>
            <a:r>
              <a:rPr lang="ru-RU" sz="1400" b="1" dirty="0">
                <a:latin typeface="Times New Roman" pitchFamily="18" charset="0"/>
              </a:rPr>
              <a:t>Социальная политика</a:t>
            </a:r>
          </a:p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2 374,1 </a:t>
            </a:r>
            <a:r>
              <a:rPr lang="ru-RU" sz="1400" b="1" dirty="0">
                <a:latin typeface="Times New Roman" pitchFamily="18" charset="0"/>
              </a:rPr>
              <a:t>тыс. руб.</a:t>
            </a:r>
          </a:p>
        </p:txBody>
      </p:sp>
      <p:sp>
        <p:nvSpPr>
          <p:cNvPr id="14355" name="AutoShape 19"/>
          <p:cNvSpPr>
            <a:spLocks noChangeArrowheads="1"/>
          </p:cNvSpPr>
          <p:nvPr/>
        </p:nvSpPr>
        <p:spPr bwMode="auto">
          <a:xfrm rot="10800000">
            <a:off x="6072188" y="3714750"/>
            <a:ext cx="2928937" cy="714375"/>
          </a:xfrm>
          <a:prstGeom prst="homePlate">
            <a:avLst>
              <a:gd name="adj" fmla="val 116755"/>
            </a:avLst>
          </a:prstGeom>
          <a:solidFill>
            <a:schemeClr val="bg1"/>
          </a:solidFill>
          <a:ln w="9525">
            <a:solidFill>
              <a:schemeClr val="accent4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rot="10800000" anchor="ctr" anchorCtr="1"/>
          <a:lstStyle/>
          <a:p>
            <a:pPr algn="ctr">
              <a:defRPr/>
            </a:pPr>
            <a:r>
              <a:rPr lang="ru-RU" sz="1400" b="1" dirty="0">
                <a:latin typeface="Times New Roman" pitchFamily="18" charset="0"/>
              </a:rPr>
              <a:t>Культура и кинематография</a:t>
            </a:r>
          </a:p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29 540,3 </a:t>
            </a:r>
            <a:r>
              <a:rPr lang="ru-RU" sz="1400" b="1" dirty="0">
                <a:latin typeface="Times New Roman" pitchFamily="18" charset="0"/>
              </a:rPr>
              <a:t>тыс. руб.</a:t>
            </a:r>
          </a:p>
        </p:txBody>
      </p:sp>
      <p:sp>
        <p:nvSpPr>
          <p:cNvPr id="14357" name="AutoShape 21"/>
          <p:cNvSpPr>
            <a:spLocks noChangeArrowheads="1"/>
          </p:cNvSpPr>
          <p:nvPr/>
        </p:nvSpPr>
        <p:spPr bwMode="auto">
          <a:xfrm rot="10800000">
            <a:off x="6156325" y="4652963"/>
            <a:ext cx="2784475" cy="731837"/>
          </a:xfrm>
          <a:prstGeom prst="homePlate">
            <a:avLst>
              <a:gd name="adj" fmla="val 101267"/>
            </a:avLst>
          </a:prstGeom>
          <a:solidFill>
            <a:schemeClr val="bg1"/>
          </a:solidFill>
          <a:ln w="9525">
            <a:solidFill>
              <a:schemeClr val="accent4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rot="10800000" wrap="none" anchor="ctr" anchorCtr="1"/>
          <a:lstStyle/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Национальная экономика   </a:t>
            </a:r>
          </a:p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12 449,4 тыс. руб.</a:t>
            </a:r>
          </a:p>
        </p:txBody>
      </p:sp>
      <p:sp>
        <p:nvSpPr>
          <p:cNvPr id="19" name="Пятиугольник 18"/>
          <p:cNvSpPr/>
          <p:nvPr/>
        </p:nvSpPr>
        <p:spPr>
          <a:xfrm>
            <a:off x="395288" y="1268413"/>
            <a:ext cx="2857500" cy="714375"/>
          </a:xfrm>
          <a:prstGeom prst="homePlate">
            <a:avLst>
              <a:gd name="adj" fmla="val 109325"/>
            </a:avLst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</a:rPr>
              <a:t>Общегосударственные вопросы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</a:rPr>
              <a:t>19 176,9 тыс. руб.</a:t>
            </a:r>
          </a:p>
        </p:txBody>
      </p:sp>
      <p:sp>
        <p:nvSpPr>
          <p:cNvPr id="20" name="Пятиугольник 19"/>
          <p:cNvSpPr/>
          <p:nvPr/>
        </p:nvSpPr>
        <p:spPr>
          <a:xfrm>
            <a:off x="395288" y="2133600"/>
            <a:ext cx="2857500" cy="714375"/>
          </a:xfrm>
          <a:prstGeom prst="homePlate">
            <a:avLst>
              <a:gd name="adj" fmla="val 109325"/>
            </a:avLst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</a:rPr>
              <a:t>Национальная оборона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</a:rPr>
              <a:t>314,6 тыс. руб.</a:t>
            </a:r>
          </a:p>
        </p:txBody>
      </p:sp>
      <p:sp>
        <p:nvSpPr>
          <p:cNvPr id="21" name="Пятиугольник 20"/>
          <p:cNvSpPr/>
          <p:nvPr/>
        </p:nvSpPr>
        <p:spPr>
          <a:xfrm>
            <a:off x="395288" y="2997200"/>
            <a:ext cx="2857500" cy="1285875"/>
          </a:xfrm>
          <a:prstGeom prst="homePlate">
            <a:avLst>
              <a:gd name="adj" fmla="val 82280"/>
            </a:avLst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</a:rPr>
              <a:t>Национальная безопасность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</a:rPr>
              <a:t> и правоохранительная деятельность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</a:rPr>
              <a:t>307,4 тыс. руб.</a:t>
            </a:r>
          </a:p>
        </p:txBody>
      </p:sp>
      <p:sp>
        <p:nvSpPr>
          <p:cNvPr id="23" name="Пятиугольник 22"/>
          <p:cNvSpPr/>
          <p:nvPr/>
        </p:nvSpPr>
        <p:spPr>
          <a:xfrm>
            <a:off x="468313" y="4508500"/>
            <a:ext cx="2713037" cy="720725"/>
          </a:xfrm>
          <a:prstGeom prst="homePlate">
            <a:avLst>
              <a:gd name="adj" fmla="val 66197"/>
            </a:avLst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</a:rPr>
              <a:t>Физическая культура и спорт  1 063,8 тыс.руб.</a:t>
            </a:r>
          </a:p>
        </p:txBody>
      </p:sp>
      <p:sp>
        <p:nvSpPr>
          <p:cNvPr id="12" name="AutoShape 17"/>
          <p:cNvSpPr>
            <a:spLocks noChangeArrowheads="1"/>
          </p:cNvSpPr>
          <p:nvPr/>
        </p:nvSpPr>
        <p:spPr bwMode="auto">
          <a:xfrm rot="10800000">
            <a:off x="6011863" y="1052513"/>
            <a:ext cx="2928937" cy="785812"/>
          </a:xfrm>
          <a:prstGeom prst="homePlate">
            <a:avLst>
              <a:gd name="adj" fmla="val 99118"/>
            </a:avLst>
          </a:prstGeom>
          <a:solidFill>
            <a:schemeClr val="bg1"/>
          </a:solidFill>
          <a:ln w="9525">
            <a:solidFill>
              <a:schemeClr val="accent4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rot="10800000" anchor="ctr" anchorCtr="1"/>
          <a:lstStyle/>
          <a:p>
            <a:pPr algn="ctr">
              <a:defRPr/>
            </a:pPr>
            <a:r>
              <a:rPr lang="ru-RU" sz="1400" b="1" dirty="0">
                <a:latin typeface="Times New Roman" pitchFamily="18" charset="0"/>
              </a:rPr>
              <a:t>Образование (молодежная политика)</a:t>
            </a:r>
          </a:p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23,1 </a:t>
            </a:r>
            <a:r>
              <a:rPr lang="ru-RU" sz="1400" b="1" dirty="0">
                <a:latin typeface="Times New Roman" pitchFamily="18" charset="0"/>
              </a:rPr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5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0" grpId="0" animBg="1"/>
      <p:bldP spid="14353" grpId="0" animBg="1"/>
      <p:bldP spid="14354" grpId="0" animBg="1"/>
      <p:bldP spid="14355" grpId="0" animBg="1"/>
      <p:bldP spid="14357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313" y="0"/>
            <a:ext cx="8715375" cy="785813"/>
          </a:xfrm>
        </p:spPr>
        <p:txBody>
          <a:bodyPr lIns="91440" rIns="91440" bIns="4572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Расходная часть 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бюджета муниципального образования Бегуницкое сельское поселение за 2023 год по разделам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825" y="908050"/>
          <a:ext cx="8605838" cy="4633913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829295">
                  <a:extLst>
                    <a:ext uri="{9D8B030D-6E8A-4147-A177-3AD203B41FA5}"/>
                  </a:extLst>
                </a:gridCol>
                <a:gridCol w="3099764">
                  <a:extLst>
                    <a:ext uri="{9D8B030D-6E8A-4147-A177-3AD203B41FA5}"/>
                  </a:extLst>
                </a:gridCol>
                <a:gridCol w="1500198">
                  <a:extLst>
                    <a:ext uri="{9D8B030D-6E8A-4147-A177-3AD203B41FA5}"/>
                  </a:extLst>
                </a:gridCol>
                <a:gridCol w="1500198">
                  <a:extLst>
                    <a:ext uri="{9D8B030D-6E8A-4147-A177-3AD203B41FA5}"/>
                  </a:extLst>
                </a:gridCol>
                <a:gridCol w="1676704">
                  <a:extLst>
                    <a:ext uri="{9D8B030D-6E8A-4147-A177-3AD203B41FA5}"/>
                  </a:extLst>
                </a:gridCol>
              </a:tblGrid>
              <a:tr h="44573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Раздел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303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(тыс. руб.)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Факт (тыс. руб.)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457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0100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19 755,4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19 176,9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97,1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033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0200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314,6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314,6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6146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0300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312,4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307,4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98,4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0604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0400</a:t>
                      </a:r>
                      <a:endParaRPr lang="ru-RU" sz="1400" b="1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14 248,8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12 449,4</a:t>
                      </a: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87,4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</a:tr>
              <a:tr h="30604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0500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37 107,7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r>
                        <a:rPr lang="ru-RU" sz="14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911,5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96,8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</a:tr>
              <a:tr h="30604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0700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23,1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57,8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</a:tr>
              <a:tr h="3140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0800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 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29 954,7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29 540,3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98,6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881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2 377,3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2 374,1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239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1 118,0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1 063,8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95,2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</a:tr>
              <a:tr h="447327"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b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36000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105 229,0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101 161,0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96,1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2" marR="6032" marT="6032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6"/>
          <p:cNvSpPr>
            <a:spLocks noGrp="1"/>
          </p:cNvSpPr>
          <p:nvPr>
            <p:ph type="title" idx="4294967295"/>
          </p:nvPr>
        </p:nvSpPr>
        <p:spPr>
          <a:xfrm>
            <a:off x="323850" y="115888"/>
            <a:ext cx="8358188" cy="936625"/>
          </a:xfrm>
        </p:spPr>
        <p:txBody>
          <a:bodyPr/>
          <a:lstStyle/>
          <a:p>
            <a:pPr algn="ctr" eaLnBrk="1" hangingPunct="1"/>
            <a:r>
              <a:rPr lang="ru-RU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расходов бюджета муниципального образования  Бегуницкое сельское поселение за 2023 год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 flipV="1">
          <a:off x="714348" y="1765926"/>
          <a:ext cx="7858180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395536" y="1196752"/>
          <a:ext cx="8424936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848350"/>
          </a:xfrm>
        </p:spPr>
        <p:txBody>
          <a:bodyPr/>
          <a:lstStyle/>
          <a:p>
            <a:pPr marL="0" indent="0" algn="just">
              <a:buFont typeface="Wingdings 2" pitchFamily="18" charset="2"/>
              <a:buNone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 разрабатывается в целях ознакомления граждан с основными положениями решения об утверждении отчета об исполнении бюджета в доступной форме для широкого круга заинтересованных пользователей. 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Документ содержит описание объемов исполнения доходов, расходов бюджета и их структуру, приоритетные направления расходования бюджетных средств за 20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год. 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Содержимое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41655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endParaRPr lang="ru-RU" sz="4800" b="1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 2" pitchFamily="18" charset="2"/>
              <a:buNone/>
            </a:pPr>
            <a:endParaRPr lang="ru-RU" sz="4800" b="1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 2" pitchFamily="18" charset="2"/>
              <a:buNone/>
            </a:pPr>
            <a:r>
              <a:rPr lang="ru-RU" sz="4800" b="1" smtClean="0">
                <a:latin typeface="Times New Roman" pitchFamily="18" charset="0"/>
                <a:cs typeface="Times New Roman" pitchFamily="18" charset="0"/>
              </a:rPr>
              <a:t>Благодарим за внимание!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Прямоугольник 1"/>
          <p:cNvSpPr>
            <a:spLocks noChangeArrowheads="1"/>
          </p:cNvSpPr>
          <p:nvPr/>
        </p:nvSpPr>
        <p:spPr bwMode="auto">
          <a:xfrm>
            <a:off x="395288" y="404813"/>
            <a:ext cx="8497887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>Настоящая брошюра  «Бюджет для граждан» подготовлена в доступной для широкого</a:t>
            </a:r>
            <a:r>
              <a:rPr lang="en-US" sz="1400" kern="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kern="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> круга пользователей форме раскрывает информацию о проекте бюджета </a:t>
            </a:r>
            <a:br>
              <a:rPr lang="ru-RU" sz="1400" kern="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>муниципального образования Бегуницкое сельское поселение Волосовского муниципального района  Ленинградской области на 202</a:t>
            </a:r>
            <a:r>
              <a:rPr lang="en-US" sz="1400" kern="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> год и на плановый период 202</a:t>
            </a:r>
            <a:r>
              <a:rPr lang="en-US" sz="1400" kern="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> и 20</a:t>
            </a:r>
            <a:r>
              <a:rPr lang="en-US" sz="1400" kern="0" dirty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> годов. </a:t>
            </a:r>
            <a:br>
              <a:rPr lang="ru-RU" sz="1400" kern="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kern="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>Разработчиком брошюры "Бюджет для граждан" является администрация Бегуницкого сельского поселения Волосовского муниципального района</a:t>
            </a:r>
            <a:r>
              <a:rPr lang="en-US" sz="14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>Ленинградской области.</a:t>
            </a:r>
            <a:br>
              <a:rPr lang="ru-RU" sz="1400" kern="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400" kern="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>Контактная информация:</a:t>
            </a:r>
            <a:br>
              <a:rPr lang="ru-RU" sz="1400" kern="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>Начальник сектора финансов,</a:t>
            </a:r>
            <a:br>
              <a:rPr lang="ru-RU" sz="1400" kern="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>бюджетного учета и отчетности</a:t>
            </a:r>
            <a:br>
              <a:rPr lang="ru-RU" sz="1400" kern="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>- главный бухгалтер </a:t>
            </a:r>
            <a:br>
              <a:rPr lang="ru-RU" sz="1400" kern="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>Горбачева Валерия Николаевна</a:t>
            </a:r>
            <a:br>
              <a:rPr lang="ru-RU" sz="1400" kern="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>Адрес: Ленинградская область, Волосовский район, д. Бегуницы д.54</a:t>
            </a:r>
            <a:br>
              <a:rPr lang="ru-RU" sz="1400" kern="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>Тел.8(81373)51-354, 51-150</a:t>
            </a:r>
            <a:br>
              <a:rPr lang="ru-RU" sz="1400" kern="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>Электронная почта: </a:t>
            </a:r>
            <a:r>
              <a:rPr lang="en-US" sz="1400" u="sng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begunselo@mail.ru</a:t>
            </a:r>
            <a:r>
              <a:rPr lang="en-US" sz="1400" kern="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kern="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>Режим работы:  Пн. - Пт. с 8.30-17.00</a:t>
            </a:r>
            <a:br>
              <a:rPr lang="ru-RU" sz="1400" kern="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>Обед: с 12.00-13.00</a:t>
            </a:r>
            <a:br>
              <a:rPr lang="ru-RU" sz="1400" kern="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>Выходные: Сб. Вс.</a:t>
            </a:r>
            <a:br>
              <a:rPr lang="ru-RU" sz="1400" kern="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kern="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>Информация размещена  на официальном сайте администрации Бегуницкого сельского поселения по адресу: </a:t>
            </a:r>
            <a:r>
              <a:rPr lang="en-US" sz="1400" u="sng" kern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http://begunici.ru</a:t>
            </a:r>
            <a:r>
              <a:rPr lang="ru-RU" sz="1400" kern="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kern="0" dirty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360363"/>
          </a:xfrm>
        </p:spPr>
        <p:txBody>
          <a:bodyPr/>
          <a:lstStyle/>
          <a:p>
            <a:pPr algn="ctr"/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термины и понятия</a:t>
            </a:r>
            <a:endParaRPr lang="ru-RU" sz="2400" b="1" smtClean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457200" y="836613"/>
            <a:ext cx="8435975" cy="5761037"/>
          </a:xfr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ru-RU" sz="1300" b="1" smtClean="0"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sz="1300" smtClean="0">
                <a:latin typeface="Times New Roman" pitchFamily="18" charset="0"/>
                <a:cs typeface="Times New Roman" pitchFamily="18" charset="0"/>
              </a:rPr>
              <a:t> 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 Муниципальное образование Бегуницкое сельское поселение имеет собственный бюджет. Бюджет предназначен для исполнения расходных обязательств муниципального образования. </a:t>
            </a:r>
          </a:p>
          <a:p>
            <a:pPr algn="just">
              <a:spcBef>
                <a:spcPct val="0"/>
              </a:spcBef>
            </a:pPr>
            <a:r>
              <a:rPr lang="ru-RU" sz="1300" b="1" smtClean="0">
                <a:latin typeface="Times New Roman" pitchFamily="18" charset="0"/>
                <a:cs typeface="Times New Roman" pitchFamily="18" charset="0"/>
              </a:rPr>
              <a:t>Доходы бюджета </a:t>
            </a:r>
            <a:r>
              <a:rPr lang="ru-RU" sz="1300" smtClean="0">
                <a:latin typeface="Times New Roman" pitchFamily="18" charset="0"/>
                <a:cs typeface="Times New Roman" pitchFamily="18" charset="0"/>
              </a:rPr>
              <a:t>- поступающие в бюджет денежные средства.</a:t>
            </a:r>
          </a:p>
          <a:p>
            <a:pPr algn="just">
              <a:spcBef>
                <a:spcPct val="0"/>
              </a:spcBef>
            </a:pPr>
            <a:r>
              <a:rPr lang="ru-RU" sz="1300" b="1" smtClean="0">
                <a:latin typeface="Times New Roman" pitchFamily="18" charset="0"/>
                <a:cs typeface="Times New Roman" pitchFamily="18" charset="0"/>
              </a:rPr>
              <a:t>Расходы бюджета</a:t>
            </a:r>
            <a:r>
              <a:rPr lang="ru-RU" sz="1300" smtClean="0">
                <a:latin typeface="Times New Roman" pitchFamily="18" charset="0"/>
                <a:cs typeface="Times New Roman" pitchFamily="18" charset="0"/>
              </a:rPr>
              <a:t>- выплачиваемые из бюджета денежные средства, которые направляются на финансовое обеспечение задач и функций органа местного самоуправления.</a:t>
            </a:r>
          </a:p>
          <a:p>
            <a:pPr algn="just">
              <a:spcBef>
                <a:spcPct val="0"/>
              </a:spcBef>
            </a:pPr>
            <a:r>
              <a:rPr lang="ru-RU" sz="1300" b="1" smtClean="0">
                <a:latin typeface="Times New Roman" pitchFamily="18" charset="0"/>
                <a:cs typeface="Times New Roman" pitchFamily="18" charset="0"/>
              </a:rPr>
              <a:t>Дефицит бюджета</a:t>
            </a:r>
            <a:r>
              <a:rPr lang="ru-RU" sz="1300" smtClean="0">
                <a:latin typeface="Times New Roman" pitchFamily="18" charset="0"/>
                <a:cs typeface="Times New Roman" pitchFamily="18" charset="0"/>
              </a:rPr>
              <a:t>- превышение расходов бюджета над его доходами.</a:t>
            </a:r>
          </a:p>
          <a:p>
            <a:pPr algn="just">
              <a:spcBef>
                <a:spcPct val="0"/>
              </a:spcBef>
            </a:pPr>
            <a:r>
              <a:rPr lang="ru-RU" sz="1300" b="1" smtClean="0">
                <a:latin typeface="Times New Roman" pitchFamily="18" charset="0"/>
                <a:cs typeface="Times New Roman" pitchFamily="18" charset="0"/>
              </a:rPr>
              <a:t>Профицит бюджета </a:t>
            </a:r>
            <a:r>
              <a:rPr lang="ru-RU" sz="1300" smtClean="0">
                <a:latin typeface="Times New Roman" pitchFamily="18" charset="0"/>
                <a:cs typeface="Times New Roman" pitchFamily="18" charset="0"/>
              </a:rPr>
              <a:t>- превышение доходов бюджета над его расходами.</a:t>
            </a:r>
          </a:p>
          <a:p>
            <a:pPr algn="just">
              <a:spcBef>
                <a:spcPct val="0"/>
              </a:spcBef>
            </a:pPr>
            <a:r>
              <a:rPr lang="ru-RU" sz="1300" b="1" smtClean="0">
                <a:latin typeface="Times New Roman" pitchFamily="18" charset="0"/>
                <a:cs typeface="Times New Roman" pitchFamily="18" charset="0"/>
              </a:rPr>
              <a:t>Бюджетные ассигнования </a:t>
            </a:r>
            <a:r>
              <a:rPr lang="ru-RU" sz="1300" smtClean="0">
                <a:latin typeface="Times New Roman" pitchFamily="18" charset="0"/>
                <a:cs typeface="Times New Roman" pitchFamily="18" charset="0"/>
              </a:rPr>
              <a:t>- предельные объемы денежных средств, предусмотренных в соответствующем финансовом году для исполнения бюджетных обязательств.</a:t>
            </a:r>
          </a:p>
          <a:p>
            <a:pPr algn="just">
              <a:spcBef>
                <a:spcPct val="0"/>
              </a:spcBef>
            </a:pPr>
            <a:r>
              <a:rPr lang="ru-RU" sz="1300" b="1" smtClean="0">
                <a:latin typeface="Times New Roman" pitchFamily="18" charset="0"/>
                <a:cs typeface="Times New Roman" pitchFamily="18" charset="0"/>
              </a:rPr>
              <a:t>Межбюджетные отношения </a:t>
            </a:r>
            <a:r>
              <a:rPr lang="ru-RU" sz="1300" smtClean="0">
                <a:latin typeface="Times New Roman" pitchFamily="18" charset="0"/>
                <a:cs typeface="Times New Roman" pitchFamily="18" charset="0"/>
              </a:rPr>
              <a:t>- средства, предоставляемые одним бюджетом бюджетной системы Российской Федерации другому бюджету бюджетной системы Российской Федерации.</a:t>
            </a:r>
          </a:p>
          <a:p>
            <a:pPr algn="just">
              <a:spcBef>
                <a:spcPct val="0"/>
              </a:spcBef>
            </a:pPr>
            <a:r>
              <a:rPr lang="ru-RU" sz="1300" b="1" smtClean="0">
                <a:latin typeface="Times New Roman" pitchFamily="18" charset="0"/>
                <a:cs typeface="Times New Roman" pitchFamily="18" charset="0"/>
              </a:rPr>
              <a:t>Текущий финансовый год</a:t>
            </a:r>
            <a:r>
              <a:rPr lang="ru-RU" sz="1300" smtClean="0">
                <a:latin typeface="Times New Roman" pitchFamily="18" charset="0"/>
                <a:cs typeface="Times New Roman" pitchFamily="18" charset="0"/>
              </a:rPr>
              <a:t>- год, в котором осуществляется исполнение бюджета, составление и рассмотрение проекта бюджета на очередной финансовый год (очередной финансовый год и плановый период).</a:t>
            </a:r>
          </a:p>
          <a:p>
            <a:pPr algn="just">
              <a:spcBef>
                <a:spcPct val="0"/>
              </a:spcBef>
            </a:pPr>
            <a:r>
              <a:rPr lang="ru-RU" sz="1300" b="1" smtClean="0">
                <a:latin typeface="Times New Roman" pitchFamily="18" charset="0"/>
                <a:cs typeface="Times New Roman" pitchFamily="18" charset="0"/>
              </a:rPr>
              <a:t>Очередной финансовый год</a:t>
            </a:r>
            <a:r>
              <a:rPr lang="ru-RU" sz="1300" smtClean="0">
                <a:latin typeface="Times New Roman" pitchFamily="18" charset="0"/>
                <a:cs typeface="Times New Roman" pitchFamily="18" charset="0"/>
              </a:rPr>
              <a:t>- год, следующий за текущим финансовым годом.</a:t>
            </a:r>
          </a:p>
          <a:p>
            <a:pPr algn="just">
              <a:spcBef>
                <a:spcPct val="0"/>
              </a:spcBef>
            </a:pPr>
            <a:r>
              <a:rPr lang="ru-RU" sz="1300" b="1" smtClean="0">
                <a:latin typeface="Times New Roman" pitchFamily="18" charset="0"/>
                <a:cs typeface="Times New Roman" pitchFamily="18" charset="0"/>
              </a:rPr>
              <a:t>Плановый период </a:t>
            </a:r>
            <a:r>
              <a:rPr lang="ru-RU" sz="1300" smtClean="0">
                <a:latin typeface="Times New Roman" pitchFamily="18" charset="0"/>
                <a:cs typeface="Times New Roman" pitchFamily="18" charset="0"/>
              </a:rPr>
              <a:t>- два финансовых года, следующие за очередным финансовым годом.</a:t>
            </a:r>
          </a:p>
          <a:p>
            <a:pPr algn="just">
              <a:spcBef>
                <a:spcPct val="0"/>
              </a:spcBef>
            </a:pPr>
            <a:r>
              <a:rPr lang="ru-RU" sz="1300" b="1" smtClean="0">
                <a:latin typeface="Times New Roman" pitchFamily="18" charset="0"/>
                <a:cs typeface="Times New Roman" pitchFamily="18" charset="0"/>
              </a:rPr>
              <a:t>Отчетный финансовый год </a:t>
            </a:r>
            <a:r>
              <a:rPr lang="ru-RU" sz="1300" smtClean="0">
                <a:latin typeface="Times New Roman" pitchFamily="18" charset="0"/>
                <a:cs typeface="Times New Roman" pitchFamily="18" charset="0"/>
              </a:rPr>
              <a:t>- год, предшествующий текущему финансовому году.</a:t>
            </a:r>
          </a:p>
          <a:p>
            <a:pPr algn="just">
              <a:spcBef>
                <a:spcPct val="0"/>
              </a:spcBef>
            </a:pPr>
            <a:r>
              <a:rPr lang="ru-RU" sz="1300" b="1" smtClean="0">
                <a:latin typeface="Times New Roman" pitchFamily="18" charset="0"/>
                <a:cs typeface="Times New Roman" pitchFamily="18" charset="0"/>
              </a:rPr>
              <a:t>Муниципальная программа </a:t>
            </a:r>
            <a:r>
              <a:rPr lang="ru-RU" sz="1300" smtClean="0">
                <a:latin typeface="Times New Roman" pitchFamily="18" charset="0"/>
                <a:cs typeface="Times New Roman" pitchFamily="18" charset="0"/>
              </a:rPr>
              <a:t>- документ, содержащий комплекс планируемых мероприятий (результатов), взаимоувязанных по задачам, срокам осуществления, исполнителям и ресурсам, обеспечивающих достижение приоритетов и целей по соответствующим направлениям социально-экономического развития муниципального образования.</a:t>
            </a:r>
          </a:p>
          <a:p>
            <a:pPr algn="just">
              <a:spcBef>
                <a:spcPct val="0"/>
              </a:spcBef>
            </a:pPr>
            <a:r>
              <a:rPr lang="ru-RU" sz="1300" b="1" smtClean="0">
                <a:latin typeface="Times New Roman" pitchFamily="18" charset="0"/>
                <a:cs typeface="Times New Roman" pitchFamily="18" charset="0"/>
              </a:rPr>
              <a:t>Главный распорядитель бюджетных средств</a:t>
            </a:r>
            <a:r>
              <a:rPr lang="ru-RU" sz="1300" smtClean="0">
                <a:latin typeface="Times New Roman" pitchFamily="18" charset="0"/>
                <a:cs typeface="Times New Roman" pitchFamily="18" charset="0"/>
              </a:rPr>
              <a:t>- орган местного самоуправления, указанный в ведомственной структуре расходов бюджета, имеющий право распределять бюджетные ассигнования и лимиты бюджетных обязательств между подведомственными получателями бюджетных средств.</a:t>
            </a:r>
            <a:r>
              <a:rPr lang="ru-RU" sz="1300" b="1" smtClean="0"/>
              <a:t> </a:t>
            </a:r>
          </a:p>
          <a:p>
            <a:pPr algn="just">
              <a:spcBef>
                <a:spcPct val="0"/>
              </a:spcBef>
            </a:pPr>
            <a:r>
              <a:rPr lang="ru-RU" sz="1300" b="1" smtClean="0">
                <a:latin typeface="Times New Roman" pitchFamily="18" charset="0"/>
                <a:cs typeface="Times New Roman" pitchFamily="18" charset="0"/>
              </a:rPr>
              <a:t>Получатель бюджетных средств</a:t>
            </a:r>
            <a:r>
              <a:rPr lang="ru-RU" sz="1300" smtClean="0">
                <a:latin typeface="Times New Roman" pitchFamily="18" charset="0"/>
                <a:cs typeface="Times New Roman" pitchFamily="18" charset="0"/>
              </a:rPr>
              <a:t>- казенное учреждение, имеющий право на принятие и (или) исполнение бюджетных обязательств от имени муниципального образования за счет средств бюджета сельского поселения.</a:t>
            </a:r>
          </a:p>
          <a:p>
            <a:endParaRPr lang="ru-RU" sz="13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Содержимое 1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420813"/>
            <a:ext cx="4535488" cy="467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 txBox="1">
            <a:spLocks/>
          </p:cNvSpPr>
          <p:nvPr/>
        </p:nvSpPr>
        <p:spPr>
          <a:xfrm>
            <a:off x="457200" y="273050"/>
            <a:ext cx="8229600" cy="923925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ru-RU" sz="2400" dirty="0">
                <a:latin typeface="Times New Roman" pitchFamily="18" charset="0"/>
                <a:ea typeface="+mj-ea"/>
                <a:cs typeface="Times New Roman" pitchFamily="18" charset="0"/>
              </a:rPr>
              <a:t>Общие сведения о </a:t>
            </a:r>
            <a:r>
              <a:rPr lang="ru-RU" sz="2400" dirty="0" err="1">
                <a:latin typeface="Times New Roman" pitchFamily="18" charset="0"/>
                <a:ea typeface="+mj-ea"/>
                <a:cs typeface="Times New Roman" pitchFamily="18" charset="0"/>
              </a:rPr>
              <a:t>Бегуницком</a:t>
            </a:r>
            <a:r>
              <a:rPr lang="ru-RU" sz="2400" dirty="0">
                <a:latin typeface="Times New Roman" pitchFamily="18" charset="0"/>
                <a:ea typeface="+mj-ea"/>
                <a:cs typeface="Times New Roman" pitchFamily="18" charset="0"/>
              </a:rPr>
              <a:t> сельском поселении</a:t>
            </a:r>
          </a:p>
        </p:txBody>
      </p:sp>
      <p:sp>
        <p:nvSpPr>
          <p:cNvPr id="16388" name="Содержимое 9"/>
          <p:cNvSpPr txBox="1">
            <a:spLocks/>
          </p:cNvSpPr>
          <p:nvPr/>
        </p:nvSpPr>
        <p:spPr bwMode="auto">
          <a:xfrm>
            <a:off x="4716463" y="1196975"/>
            <a:ext cx="4041775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273050" eaLnBrk="0" hangingPunct="0">
              <a:buClr>
                <a:srgbClr val="0BD0D9"/>
              </a:buClr>
              <a:buSzPct val="95000"/>
              <a:buFont typeface="Wingdings 3" pitchFamily="18" charset="2"/>
              <a:buNone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1 января 2006 года в соответствии с областным Законом № 64-оз от 24 сентября 2004 года «Об установлении границ и наделении соответствующим статусом муниципального образования Волосовский муниципальный район и муниципальных образований в его составе» образовано Бегуницкое сельское поселение.</a:t>
            </a:r>
          </a:p>
          <a:p>
            <a:pPr indent="-273050" eaLnBrk="0" hangingPunct="0">
              <a:buClr>
                <a:srgbClr val="0BD0D9"/>
              </a:buClr>
              <a:buSzPct val="95000"/>
              <a:buFont typeface="Wingdings 3" pitchFamily="18" charset="2"/>
              <a:buNone/>
            </a:pP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indent="-273050" eaLnBrk="0" hangingPunct="0">
              <a:buClr>
                <a:srgbClr val="0BD0D9"/>
              </a:buClr>
              <a:buSzPct val="95000"/>
              <a:buFont typeface="Wingdings 3" pitchFamily="18" charset="2"/>
              <a:buNone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7 мая 2019 года в состав Бегуницкого сельского поселения вошли Зимитицкое  и Терпилицкое сельские поселения.</a:t>
            </a:r>
          </a:p>
          <a:p>
            <a:pPr indent="-273050" eaLnBrk="0" hangingPunct="0">
              <a:buClr>
                <a:srgbClr val="0BD0D9"/>
              </a:buClr>
              <a:buSzPct val="95000"/>
              <a:buFont typeface="Wingdings 3" pitchFamily="18" charset="2"/>
              <a:buNone/>
            </a:pP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indent="-273050" eaLnBrk="0" hangingPunct="0">
              <a:buClr>
                <a:srgbClr val="0BD0D9"/>
              </a:buClr>
              <a:buSzPct val="95000"/>
              <a:buFont typeface="Wingdings 3" pitchFamily="18" charset="2"/>
              <a:buNone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Общая площадь Бегуницкого сельского поселения 380 кв.км.</a:t>
            </a:r>
          </a:p>
          <a:p>
            <a:pPr indent="-273050" eaLnBrk="0" hangingPunct="0">
              <a:buClr>
                <a:srgbClr val="0BD0D9"/>
              </a:buClr>
              <a:buSzPct val="95000"/>
              <a:buFont typeface="Wingdings 3" pitchFamily="18" charset="2"/>
              <a:buNone/>
            </a:pP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indent="-273050" eaLnBrk="0" hangingPunct="0">
              <a:buClr>
                <a:srgbClr val="0BD0D9"/>
              </a:buClr>
              <a:buSzPct val="95000"/>
              <a:buFont typeface="Wingdings 3" pitchFamily="18" charset="2"/>
              <a:buNone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На территории сельского поселения расположены 47 населенных пунктов, самыми крупными являются д. Бегуницы, п. Зимитицы, д. Терпилицы.</a:t>
            </a:r>
          </a:p>
          <a:p>
            <a:pPr indent="-273050" eaLnBrk="0" hangingPunct="0">
              <a:buClr>
                <a:srgbClr val="0BD0D9"/>
              </a:buClr>
              <a:buSzPct val="95000"/>
              <a:buFont typeface="Wingdings 3" pitchFamily="18" charset="2"/>
              <a:buNone/>
            </a:pP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indent="-273050" eaLnBrk="0" hangingPunct="0">
              <a:buClr>
                <a:srgbClr val="0BD0D9"/>
              </a:buClr>
              <a:buSzPct val="95000"/>
              <a:buFont typeface="Wingdings 3" pitchFamily="18" charset="2"/>
              <a:buNone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Численность населения на 1 января 2024 года составляет  8013 человека.</a:t>
            </a:r>
          </a:p>
          <a:p>
            <a:pPr indent="-273050" eaLnBrk="0" hangingPunct="0">
              <a:buClr>
                <a:srgbClr val="0BD0D9"/>
              </a:buClr>
              <a:buSzPct val="95000"/>
              <a:buFont typeface="Wingdings 3" pitchFamily="18" charset="2"/>
              <a:buNone/>
            </a:pP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9" name="TextBox 10"/>
          <p:cNvSpPr txBox="1">
            <a:spLocks noChangeArrowheads="1"/>
          </p:cNvSpPr>
          <p:nvPr/>
        </p:nvSpPr>
        <p:spPr bwMode="auto">
          <a:xfrm>
            <a:off x="107950" y="1052513"/>
            <a:ext cx="45354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000" b="1">
                <a:latin typeface="Times New Roman" pitchFamily="18" charset="0"/>
                <a:cs typeface="Times New Roman" pitchFamily="18" charset="0"/>
              </a:rPr>
              <a:t>Административно- территориальное деление</a:t>
            </a:r>
          </a:p>
          <a:p>
            <a:pPr algn="ctr"/>
            <a:r>
              <a:rPr lang="ru-RU" sz="1000" b="1">
                <a:latin typeface="Times New Roman" pitchFamily="18" charset="0"/>
                <a:cs typeface="Times New Roman" pitchFamily="18" charset="0"/>
              </a:rPr>
              <a:t> Бегуницкого сельского поселения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4"/>
          <p:cNvSpPr>
            <a:spLocks noGrp="1"/>
          </p:cNvSpPr>
          <p:nvPr>
            <p:ph type="title" idx="4294967295"/>
          </p:nvPr>
        </p:nvSpPr>
        <p:spPr>
          <a:xfrm>
            <a:off x="285750" y="188913"/>
            <a:ext cx="8389938" cy="1584325"/>
          </a:xfrm>
        </p:spPr>
        <p:txBody>
          <a:bodyPr lIns="91440" rIns="91440" bIns="45720"/>
          <a:lstStyle/>
          <a:p>
            <a:pPr algn="ctr" eaLnBrk="1" hangingPunct="1">
              <a:defRPr/>
            </a:pPr>
            <a:r>
              <a:rPr lang="ru-RU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Показатели  </a:t>
            </a:r>
            <a:br>
              <a:rPr lang="ru-RU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исполнения  бюджета муниципального образования  Бегуницкое сельское поселение Волосовского муниципального района Ленинградской области</a:t>
            </a:r>
            <a:br>
              <a:rPr lang="ru-RU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2023 год</a:t>
            </a:r>
          </a:p>
        </p:txBody>
      </p:sp>
      <p:graphicFrame>
        <p:nvGraphicFramePr>
          <p:cNvPr id="110658" name="Group 66"/>
          <p:cNvGraphicFramePr>
            <a:graphicFrameLocks noGrp="1"/>
          </p:cNvGraphicFramePr>
          <p:nvPr>
            <p:ph idx="4294967295"/>
          </p:nvPr>
        </p:nvGraphicFramePr>
        <p:xfrm>
          <a:off x="250825" y="1844675"/>
          <a:ext cx="8712969" cy="2938837"/>
        </p:xfrm>
        <a:graphic>
          <a:graphicData uri="http://schemas.openxmlformats.org/drawingml/2006/table">
            <a:tbl>
              <a:tblPr/>
              <a:tblGrid>
                <a:gridCol w="4081720">
                  <a:extLst>
                    <a:ext uri="{9D8B030D-6E8A-4147-A177-3AD203B41FA5}"/>
                  </a:extLst>
                </a:gridCol>
                <a:gridCol w="1739568">
                  <a:extLst>
                    <a:ext uri="{9D8B030D-6E8A-4147-A177-3AD203B41FA5}"/>
                  </a:extLst>
                </a:gridCol>
                <a:gridCol w="1715491">
                  <a:extLst>
                    <a:ext uri="{9D8B030D-6E8A-4147-A177-3AD203B41FA5}"/>
                  </a:extLst>
                </a:gridCol>
                <a:gridCol w="1176190">
                  <a:extLst>
                    <a:ext uri="{9D8B030D-6E8A-4147-A177-3AD203B41FA5}"/>
                  </a:extLst>
                </a:gridCol>
              </a:tblGrid>
              <a:tr h="37752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70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(тыс. руб.)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(тыс. руб.)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тыс. руб.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102 607,4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103 247,6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100,6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64792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тыс. руб.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105 229,0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101 161,0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96,1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7665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Профицит/дефицит 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(+/-),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в тыс. руб.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- 2 529,6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2 086,6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D0D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ransition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2875" y="214313"/>
            <a:ext cx="8786813" cy="1774825"/>
          </a:xfrm>
        </p:spPr>
        <p:txBody>
          <a:bodyPr lIns="91440" rIns="91440" bIns="4572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исполнения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доходной части 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бюджета муниципального образования  Бегуницкое сельское поселение </a:t>
            </a:r>
            <a:b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Волосовского муниципального  района Ленинградской области                                                     за 2023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115810" name="Group 98"/>
          <p:cNvGraphicFramePr>
            <a:graphicFrameLocks noGrp="1"/>
          </p:cNvGraphicFramePr>
          <p:nvPr/>
        </p:nvGraphicFramePr>
        <p:xfrm>
          <a:off x="468313" y="2133600"/>
          <a:ext cx="8462143" cy="3049252"/>
        </p:xfrm>
        <a:graphic>
          <a:graphicData uri="http://schemas.openxmlformats.org/drawingml/2006/table">
            <a:tbl>
              <a:tblPr/>
              <a:tblGrid>
                <a:gridCol w="4104456">
                  <a:extLst>
                    <a:ext uri="{9D8B030D-6E8A-4147-A177-3AD203B41FA5}"/>
                  </a:extLst>
                </a:gridCol>
                <a:gridCol w="1512168">
                  <a:extLst>
                    <a:ext uri="{9D8B030D-6E8A-4147-A177-3AD203B41FA5}"/>
                  </a:extLst>
                </a:gridCol>
                <a:gridCol w="1584176">
                  <a:extLst>
                    <a:ext uri="{9D8B030D-6E8A-4147-A177-3AD203B41FA5}"/>
                  </a:extLst>
                </a:gridCol>
                <a:gridCol w="1261343">
                  <a:extLst>
                    <a:ext uri="{9D8B030D-6E8A-4147-A177-3AD203B41FA5}"/>
                  </a:extLst>
                </a:gridCol>
              </a:tblGrid>
              <a:tr h="43130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 </a:t>
                      </a: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16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(тыс. руб.)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(тыс. руб.)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5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Всего доходов</a:t>
                      </a: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102 607,4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103 247,6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100,6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35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816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34 925,7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35 862,8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102,7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86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4 490,6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1125" marR="0" lvl="0" indent="-1111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4 125,5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91,9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915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63 191,1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1125" marR="0" lvl="0" indent="-1111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63 259,3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100,1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563" marR="435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388" y="1125538"/>
          <a:ext cx="8784975" cy="5070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8271"/>
                <a:gridCol w="3774457"/>
                <a:gridCol w="2232247"/>
              </a:tblGrid>
              <a:tr h="863913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поступления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10384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на нефтепродукты</a:t>
                      </a:r>
                      <a:endPara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(с физических и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юридических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лиц</a:t>
                      </a:r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находящегося в государственной и муниципальной собственности</a:t>
                      </a:r>
                      <a:endParaRPr lang="ru-RU" sz="18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имущества, земельных участков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Предпринимательская деятельность учреждений культуры</a:t>
                      </a:r>
                      <a:endParaRPr lang="ru-RU" sz="1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трансферты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 поступления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государственных (муниципальных) организаций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472" name="Прямоугольник 2"/>
          <p:cNvSpPr>
            <a:spLocks noChangeArrowheads="1"/>
          </p:cNvSpPr>
          <p:nvPr/>
        </p:nvSpPr>
        <p:spPr bwMode="auto">
          <a:xfrm>
            <a:off x="468313" y="115888"/>
            <a:ext cx="8280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Times New Roman" pitchFamily="18" charset="0"/>
                <a:cs typeface="Times New Roman" pitchFamily="18" charset="0"/>
              </a:rPr>
              <a:t>Доходы, поступающие в бюджет </a:t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>муниципального образования Бегуницкое сельское поселение Волосовского муниципального района Ленинградской области</a:t>
            </a:r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42875"/>
            <a:ext cx="9144000" cy="1428750"/>
          </a:xfrm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Доля </a:t>
            </a:r>
            <a:r>
              <a:rPr lang="ru-RU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налоговых и  неналоговых доходов, безвозмездных </a:t>
            </a:r>
            <a:r>
              <a:rPr lang="ru-RU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поступлений в общем объеме поступивших доходов </a:t>
            </a:r>
            <a:r>
              <a:rPr lang="ru-RU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бюджет муниципального образования Бегуницкое сельское поселение Волосовского муниципального района Ленинградской области в 2023 </a:t>
            </a:r>
            <a:r>
              <a:rPr lang="ru-RU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r>
              <a:rPr lang="ru-RU" dirty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satMod val="200000"/>
                  </a:schemeClr>
                </a:solidFill>
              </a:rPr>
            </a:br>
            <a:endParaRPr lang="ru-RU" dirty="0">
              <a:solidFill>
                <a:schemeClr val="tx2">
                  <a:satMod val="200000"/>
                </a:schemeClr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611560" y="1556792"/>
          <a:ext cx="820891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142875"/>
            <a:ext cx="8785225" cy="10541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 доходной части бюджета муниципального образования  Бегуницкое сельское поселение в 2023 году в части налоговых доходов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 rot="-5400000">
            <a:off x="3286126" y="2214562"/>
            <a:ext cx="2786062" cy="2786063"/>
          </a:xfrm>
          <a:prstGeom prst="upDownArrowCallout">
            <a:avLst>
              <a:gd name="adj1" fmla="val 25000"/>
              <a:gd name="adj2" fmla="val 25000"/>
              <a:gd name="adj3" fmla="val 16921"/>
              <a:gd name="adj4" fmla="val 50000"/>
            </a:avLst>
          </a:prstGeom>
          <a:ln>
            <a:solidFill>
              <a:schemeClr val="accent4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none" anchor="ctr"/>
          <a:lstStyle/>
          <a:p>
            <a:pPr algn="ctr">
              <a:defRPr/>
            </a:pPr>
            <a:r>
              <a:rPr lang="ru-RU" sz="2400" b="1" dirty="0">
                <a:latin typeface="Times New Roman" pitchFamily="18" charset="0"/>
              </a:rPr>
              <a:t>35 862,8</a:t>
            </a:r>
          </a:p>
          <a:p>
            <a:pPr algn="ctr">
              <a:defRPr/>
            </a:pPr>
            <a:r>
              <a:rPr lang="ru-RU" sz="2400" b="1" dirty="0">
                <a:latin typeface="Times New Roman" pitchFamily="18" charset="0"/>
              </a:rPr>
              <a:t>тыс. руб.</a:t>
            </a:r>
          </a:p>
        </p:txBody>
      </p:sp>
      <p:sp>
        <p:nvSpPr>
          <p:cNvPr id="14348" name="AutoShape 12"/>
          <p:cNvSpPr>
            <a:spLocks noChangeArrowheads="1"/>
          </p:cNvSpPr>
          <p:nvPr/>
        </p:nvSpPr>
        <p:spPr bwMode="auto">
          <a:xfrm rot="10800000">
            <a:off x="5651500" y="1557338"/>
            <a:ext cx="3357563" cy="1228725"/>
          </a:xfrm>
          <a:prstGeom prst="homePlate">
            <a:avLst>
              <a:gd name="adj" fmla="val 95108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accent4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rot="10800000" anchor="ctr" anchorCtr="1"/>
          <a:lstStyle/>
          <a:p>
            <a:pPr algn="ctr">
              <a:defRPr/>
            </a:pPr>
            <a:r>
              <a:rPr lang="ru-RU" sz="1600" b="1" dirty="0">
                <a:latin typeface="Times New Roman" pitchFamily="18" charset="0"/>
              </a:rPr>
              <a:t>Акцизы с нефтепродуктов –3 717,1 тыс. руб.</a:t>
            </a:r>
          </a:p>
        </p:txBody>
      </p:sp>
      <p:sp>
        <p:nvSpPr>
          <p:cNvPr id="14354" name="AutoShape 18"/>
          <p:cNvSpPr>
            <a:spLocks noChangeArrowheads="1"/>
          </p:cNvSpPr>
          <p:nvPr/>
        </p:nvSpPr>
        <p:spPr bwMode="auto">
          <a:xfrm rot="10800000">
            <a:off x="6072188" y="3071813"/>
            <a:ext cx="2928937" cy="1000125"/>
          </a:xfrm>
          <a:prstGeom prst="homePlate">
            <a:avLst>
              <a:gd name="adj" fmla="val 51955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accent4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rot="10800000" anchor="ctr" anchorCtr="1"/>
          <a:lstStyle/>
          <a:p>
            <a:pPr algn="ctr">
              <a:defRPr/>
            </a:pPr>
            <a:r>
              <a:rPr lang="ru-RU" sz="1600" b="1" dirty="0">
                <a:latin typeface="Times New Roman" pitchFamily="18" charset="0"/>
              </a:rPr>
              <a:t>Единый сельскохозяйственный налог –  </a:t>
            </a:r>
          </a:p>
          <a:p>
            <a:pPr algn="ctr">
              <a:defRPr/>
            </a:pPr>
            <a:r>
              <a:rPr lang="ru-RU" sz="1600" b="1" dirty="0">
                <a:latin typeface="Times New Roman" pitchFamily="18" charset="0"/>
              </a:rPr>
              <a:t>3,5 тыс. руб.</a:t>
            </a:r>
          </a:p>
        </p:txBody>
      </p:sp>
      <p:sp>
        <p:nvSpPr>
          <p:cNvPr id="14355" name="AutoShape 19"/>
          <p:cNvSpPr>
            <a:spLocks noChangeArrowheads="1"/>
          </p:cNvSpPr>
          <p:nvPr/>
        </p:nvSpPr>
        <p:spPr bwMode="auto">
          <a:xfrm rot="10800000">
            <a:off x="5929313" y="4214813"/>
            <a:ext cx="3071812" cy="857250"/>
          </a:xfrm>
          <a:prstGeom prst="homePlate">
            <a:avLst>
              <a:gd name="adj" fmla="val 7740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accent4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rot="10800000" anchor="ctr" anchorCtr="1"/>
          <a:lstStyle/>
          <a:p>
            <a:pPr algn="ctr">
              <a:defRPr/>
            </a:pPr>
            <a:r>
              <a:rPr lang="ru-RU" sz="1600" b="1" dirty="0">
                <a:latin typeface="Times New Roman" pitchFamily="18" charset="0"/>
              </a:rPr>
              <a:t>Государственная пошлина–  </a:t>
            </a:r>
          </a:p>
          <a:p>
            <a:pPr algn="ctr">
              <a:defRPr/>
            </a:pPr>
            <a:r>
              <a:rPr lang="ru-RU" sz="1600" b="1" dirty="0">
                <a:latin typeface="Times New Roman" pitchFamily="18" charset="0"/>
              </a:rPr>
              <a:t>27,7 тыс. руб.</a:t>
            </a:r>
          </a:p>
        </p:txBody>
      </p:sp>
      <p:sp>
        <p:nvSpPr>
          <p:cNvPr id="19" name="Пятиугольник 18"/>
          <p:cNvSpPr/>
          <p:nvPr/>
        </p:nvSpPr>
        <p:spPr>
          <a:xfrm>
            <a:off x="214313" y="1628775"/>
            <a:ext cx="3286125" cy="1085850"/>
          </a:xfrm>
          <a:prstGeom prst="homePlate">
            <a:avLst>
              <a:gd name="adj" fmla="val 62102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>Налог на доходы физических лиц –  16 936,9 тыс. руб.</a:t>
            </a:r>
          </a:p>
        </p:txBody>
      </p:sp>
      <p:sp>
        <p:nvSpPr>
          <p:cNvPr id="21" name="Пятиугольник 20"/>
          <p:cNvSpPr/>
          <p:nvPr/>
        </p:nvSpPr>
        <p:spPr>
          <a:xfrm>
            <a:off x="214313" y="3143250"/>
            <a:ext cx="3000375" cy="857250"/>
          </a:xfrm>
          <a:prstGeom prst="homePlate">
            <a:avLst>
              <a:gd name="adj" fmla="val 57426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>Налог на имущество физических лиц – 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>2 754,0 тыс. руб.</a:t>
            </a:r>
          </a:p>
        </p:txBody>
      </p:sp>
      <p:sp>
        <p:nvSpPr>
          <p:cNvPr id="23" name="Пятиугольник 22"/>
          <p:cNvSpPr/>
          <p:nvPr/>
        </p:nvSpPr>
        <p:spPr>
          <a:xfrm>
            <a:off x="214313" y="4143375"/>
            <a:ext cx="3143250" cy="941388"/>
          </a:xfrm>
          <a:prstGeom prst="homePlate">
            <a:avLst>
              <a:gd name="adj" fmla="val 72044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>Земельный налог (с юридических и физических лиц) –  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</a:rPr>
              <a:t>12 423,6 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0" grpId="0" animBg="1"/>
      <p:bldP spid="14348" grpId="0" animBg="1"/>
      <p:bldP spid="14354" grpId="0" animBg="1"/>
      <p:bldP spid="1435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Яркая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68007F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ppt/theme/themeOverride2.xml><?xml version="1.0" encoding="utf-8"?>
<a:themeOverride xmlns:a="http://schemas.openxmlformats.org/drawingml/2006/main">
  <a:clrScheme name="Яркая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68007F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ppt/theme/themeOverride3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Яркая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68007F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5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Яркая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68007F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15163</TotalTime>
  <Words>1430</Words>
  <Application>Microsoft Office PowerPoint</Application>
  <PresentationFormat>Экран (4:3)</PresentationFormat>
  <Paragraphs>336</Paragraphs>
  <Slides>21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Calibri</vt:lpstr>
      <vt:lpstr>Constantia</vt:lpstr>
      <vt:lpstr>Wingdings 2</vt:lpstr>
      <vt:lpstr>Times New Roman</vt:lpstr>
      <vt:lpstr>Wingdings 3</vt:lpstr>
      <vt:lpstr>Courier New</vt:lpstr>
      <vt:lpstr>Поток</vt:lpstr>
      <vt:lpstr>Слайд 1</vt:lpstr>
      <vt:lpstr>Слайд 2</vt:lpstr>
      <vt:lpstr>Основные термины и понятия</vt:lpstr>
      <vt:lpstr>Слайд 4</vt:lpstr>
      <vt:lpstr>Показатели   исполнения  бюджета муниципального образования  Бегуницкое сельское поселение Волосовского муниципального района Ленинградской области за 2023 год</vt:lpstr>
      <vt:lpstr>Показатели  исполнения доходной части бюджета муниципального образования  Бегуницкое сельское поселение  Волосовского муниципального  района Ленинградской области                                                     за 2023 год</vt:lpstr>
      <vt:lpstr>Слайд 7</vt:lpstr>
      <vt:lpstr>  Доля налоговых и  неналоговых доходов, безвозмездных поступлений в общем объеме поступивших доходов в бюджет муниципального образования Бегуницкое сельское поселение Волосовского муниципального района Ленинградской области в 2023 году </vt:lpstr>
      <vt:lpstr>Исполнение доходной части бюджета муниципального образования  Бегуницкое сельское поселение в 2023 году в части налоговых доходов</vt:lpstr>
      <vt:lpstr>Исполнение доходной части бюджета муниципального образования  Бегуницкое сельское поселение  в 2023 году в части неналоговых доходов</vt:lpstr>
      <vt:lpstr>Исполнение доходной части бюджета муниципального образования  Бегуницкое сельское поселение в части налоговых и неналоговых доходов за 2023 год</vt:lpstr>
      <vt:lpstr>Слайд 12</vt:lpstr>
      <vt:lpstr>Структура  безвозмездных поступлений за 2023 год </vt:lpstr>
      <vt:lpstr>РАСХОДЫ БЮДЖЕТА</vt:lpstr>
      <vt:lpstr>Исполнение  расходной  части  бюджета муниципального образования   Бегуницкое сельское поселение за 2023 год</vt:lpstr>
      <vt:lpstr>Структура расходов бюджета в программном формате</vt:lpstr>
      <vt:lpstr>Исполнение расходной части бюджета  муниципального образования Бегуницкое сельское поселение за 2023 год</vt:lpstr>
      <vt:lpstr>Расходная часть бюджета муниципального образования Бегуницкое сельское поселение за 2023 год по разделам</vt:lpstr>
      <vt:lpstr>Структура расходов бюджета муниципального образования  Бегуницкое сельское поселение за 2023 год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Годовой отчет об исполнении бюджета Артемовского городского округа за 2013 год</dc:title>
  <dc:creator>Наталья Шиленко</dc:creator>
  <cp:lastModifiedBy>Валерия</cp:lastModifiedBy>
  <cp:revision>1783</cp:revision>
  <dcterms:created xsi:type="dcterms:W3CDTF">2014-04-10T11:32:30Z</dcterms:created>
  <dcterms:modified xsi:type="dcterms:W3CDTF">2024-05-13T11:43:01Z</dcterms:modified>
</cp:coreProperties>
</file>