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3"/>
  </p:notesMasterIdLst>
  <p:sldIdLst>
    <p:sldId id="376" r:id="rId2"/>
    <p:sldId id="382" r:id="rId3"/>
    <p:sldId id="383" r:id="rId4"/>
    <p:sldId id="381" r:id="rId5"/>
    <p:sldId id="348" r:id="rId6"/>
    <p:sldId id="365" r:id="rId7"/>
    <p:sldId id="379" r:id="rId8"/>
    <p:sldId id="306" r:id="rId9"/>
    <p:sldId id="370" r:id="rId10"/>
    <p:sldId id="371" r:id="rId11"/>
    <p:sldId id="357" r:id="rId12"/>
    <p:sldId id="380" r:id="rId13"/>
    <p:sldId id="387" r:id="rId14"/>
    <p:sldId id="386" r:id="rId15"/>
    <p:sldId id="265" r:id="rId16"/>
    <p:sldId id="385" r:id="rId17"/>
    <p:sldId id="312" r:id="rId18"/>
    <p:sldId id="347" r:id="rId19"/>
    <p:sldId id="325" r:id="rId20"/>
    <p:sldId id="384" r:id="rId21"/>
    <p:sldId id="377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CC"/>
    <a:srgbClr val="FF99FF"/>
    <a:srgbClr val="FFFF00"/>
    <a:srgbClr val="CC3300"/>
    <a:srgbClr val="0000FF"/>
    <a:srgbClr val="EEF5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55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72;&#1083;&#1077;&#1088;&#1080;&#1103;\Desktop\&#1044;&#1083;&#1103;%20&#1087;&#1088;&#1077;&#1079;&#1077;&#1085;&#1090;&#1072;&#1094;&#1080;&#1080;%20&#1087;&#1086;%20&#1073;&#1102;&#1076;&#1078;&#1077;&#1090;&#1091;\&#1056;&#1072;&#1089;&#1095;&#1077;&#1090;&#1099;%20&#1076;&#1083;&#1103;%20&#1076;&#1080;&#1072;&#1075;&#1088;&#1072;&#1084;&#1084;%20&#1086;&#1090;&#1095;&#1077;&#1090;%20&#1075;&#1083;&#1072;&#1074;&#1099;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72;&#1083;&#1077;&#1088;&#1080;&#1103;\Desktop\&#1044;&#1083;&#1103;%20&#1087;&#1088;&#1077;&#1079;&#1077;&#1085;&#1090;&#1072;&#1094;&#1080;&#1080;%20&#1087;&#1086;%20&#1073;&#1102;&#1076;&#1078;&#1077;&#1090;&#1091;\&#1056;&#1072;&#1089;&#1095;&#1077;&#1090;&#1099;%20&#1076;&#1083;&#1103;%20&#1076;&#1080;&#1072;&#1075;&#1088;&#1072;&#1084;&#1084;%20&#1086;&#1090;&#1095;&#1077;&#1090;%20&#1075;&#1083;&#1072;&#1074;&#1099;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Data\&#1044;&#1086;&#1082;&#1091;&#1084;&#1077;&#1085;&#1090;&#1099;\&#1050;&#1072;&#1073;&#1080;&#1085;&#1077;&#1090;%2020\&#1064;&#1080;&#1083;&#1077;&#1085;&#1082;&#1086;\&#1041;&#1070;&#1044;&#1046;&#1045;&#1058;\&#1041;&#1102;&#1076;&#1078;&#1077;&#1090;%20&#1040;&#1043;&#1054;%20-%202016\&#1043;&#1086;&#1076;&#1086;&#1074;&#1086;&#1081;%20&#1086;&#1090;&#1095;&#1077;&#1090;%20&#1085;&#1072;%20&#1044;&#1091;&#1084;&#1091;%20&#1079;&#1072;%202016%20&#1075;&#1086;&#1076;\&#1055;&#1088;&#1077;&#1079;&#1077;&#1085;&#1090;&#1072;&#1094;&#1080;&#1103;%20&#1087;&#1086;%20&#1086;&#1090;&#1095;&#1077;&#1090;&#1091;%20&#1079;&#1072;%202016%20&#1075;&#1086;&#1076;\&#1040;&#1085;&#1072;&#1083;&#1080;&#1079;%20&#1080;&#1089;&#1087;.%20&#1088;&#1072;&#1089;&#1093;.%20&#1095;&#1072;&#1089;&#1090;&#1080;%20&#1073;&#1102;&#1076;&#1078;&#1077;&#1090;&#1072;%202013-2016.xls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Лист1!$B$58:$B$60</c:f>
              <c:strCache>
                <c:ptCount val="3"/>
                <c:pt idx="0">
                  <c:v>Налоговые доходы 29 856,1 тыс. руб.</c:v>
                </c:pt>
                <c:pt idx="1">
                  <c:v>Неналоговые доходы 6 350,1 тыс. руб.</c:v>
                </c:pt>
                <c:pt idx="2">
                  <c:v>Безвозмездные поступления 115 383,3</c:v>
                </c:pt>
              </c:strCache>
            </c:strRef>
          </c:cat>
          <c:val>
            <c:numRef>
              <c:f>Лист1!$C$58:$C$60</c:f>
              <c:numCache>
                <c:formatCode>#,##0.0</c:formatCode>
                <c:ptCount val="3"/>
                <c:pt idx="0">
                  <c:v>29856.1</c:v>
                </c:pt>
                <c:pt idx="1">
                  <c:v>6350.1</c:v>
                </c:pt>
                <c:pt idx="2">
                  <c:v>115383.3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8.2214954640894233E-2"/>
          <c:y val="0"/>
          <c:w val="0.91778504535910643"/>
          <c:h val="0.13949546541612373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43095797709612982"/>
          <c:w val="1"/>
          <c:h val="0.50505766561357912"/>
        </c:manualLayout>
      </c:layout>
      <c:pie3DChart>
        <c:varyColors val="1"/>
        <c:ser>
          <c:idx val="0"/>
          <c:order val="0"/>
          <c:explosion val="29"/>
          <c:dLbls>
            <c:showPercent val="1"/>
            <c:showLeaderLines val="1"/>
          </c:dLbls>
          <c:cat>
            <c:strRef>
              <c:f>Лист1!$B$5:$B$13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 </c:v>
                </c:pt>
                <c:pt idx="5">
                  <c:v>Доходы от оказани платных услуг</c:v>
                </c:pt>
                <c:pt idx="6">
                  <c:v>Штрафы, санкции, возмещение ущерба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Лист1!$C$5:$C$13</c:f>
              <c:numCache>
                <c:formatCode>#,##0.0</c:formatCode>
                <c:ptCount val="9"/>
                <c:pt idx="0">
                  <c:v>13440.9</c:v>
                </c:pt>
                <c:pt idx="1">
                  <c:v>2679.1</c:v>
                </c:pt>
                <c:pt idx="2">
                  <c:v>2.2000000000000002</c:v>
                </c:pt>
                <c:pt idx="3">
                  <c:v>1074.4000000000001</c:v>
                </c:pt>
                <c:pt idx="4">
                  <c:v>12632.1</c:v>
                </c:pt>
                <c:pt idx="5">
                  <c:v>359</c:v>
                </c:pt>
                <c:pt idx="6">
                  <c:v>100.1</c:v>
                </c:pt>
                <c:pt idx="7">
                  <c:v>27.4</c:v>
                </c:pt>
                <c:pt idx="8">
                  <c:v>2706.9</c:v>
                </c:pt>
              </c:numCache>
            </c:numRef>
          </c:val>
        </c:ser>
        <c:ser>
          <c:idx val="1"/>
          <c:order val="1"/>
          <c:explosion val="25"/>
          <c:dLbls>
            <c:showPercent val="1"/>
            <c:showLeaderLines val="1"/>
          </c:dLbls>
          <c:cat>
            <c:strRef>
              <c:f>Лист1!$B$5:$B$13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 </c:v>
                </c:pt>
                <c:pt idx="5">
                  <c:v>Доходы от оказани платных услуг</c:v>
                </c:pt>
                <c:pt idx="6">
                  <c:v>Штрафы, санкции, возмещение ущерба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Лист1!$D$5:$D$13</c:f>
              <c:numCache>
                <c:formatCode>0.0%</c:formatCode>
                <c:ptCount val="9"/>
                <c:pt idx="0">
                  <c:v>0.3712319989394085</c:v>
                </c:pt>
                <c:pt idx="1">
                  <c:v>7.3999999999999996E-2</c:v>
                </c:pt>
                <c:pt idx="2">
                  <c:v>1.0000000000000013E-3</c:v>
                </c:pt>
                <c:pt idx="3">
                  <c:v>3.0000000000000002E-2</c:v>
                </c:pt>
                <c:pt idx="4">
                  <c:v>0.34900000000000031</c:v>
                </c:pt>
                <c:pt idx="5">
                  <c:v>1.0000000000000005E-2</c:v>
                </c:pt>
                <c:pt idx="6">
                  <c:v>3.0000000000000027E-3</c:v>
                </c:pt>
                <c:pt idx="7">
                  <c:v>1.0000000000000013E-3</c:v>
                </c:pt>
                <c:pt idx="8">
                  <c:v>7.3999999999999996E-2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7729877515310592E-2"/>
          <c:y val="2.5889967637540499E-2"/>
          <c:w val="0.94128514706095456"/>
          <c:h val="0.40410796324082926"/>
        </c:manualLayout>
      </c:layout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65939963197585694"/>
          <c:y val="0.11063964556678571"/>
          <c:w val="0.33090346619701133"/>
          <c:h val="0.76483191718693533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Лист1!$B$6:$B$13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ГО и ЧС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Культура, кинематография  </c:v>
                </c:pt>
                <c:pt idx="6">
                  <c:v>Социальная политика </c:v>
                </c:pt>
                <c:pt idx="7">
                  <c:v>Физическая культура и спорт </c:v>
                </c:pt>
              </c:strCache>
            </c:strRef>
          </c:cat>
          <c:val>
            <c:numRef>
              <c:f>Лист1!$C$6:$C$13</c:f>
              <c:numCache>
                <c:formatCode>General</c:formatCode>
                <c:ptCount val="8"/>
                <c:pt idx="0" formatCode="#,##0.00">
                  <c:v>13806.6</c:v>
                </c:pt>
                <c:pt idx="1">
                  <c:v>300.10000000000002</c:v>
                </c:pt>
                <c:pt idx="2">
                  <c:v>538.79999999999995</c:v>
                </c:pt>
                <c:pt idx="3" formatCode="#,##0.00">
                  <c:v>11751.4</c:v>
                </c:pt>
                <c:pt idx="4" formatCode="#,##0.00">
                  <c:v>50986</c:v>
                </c:pt>
                <c:pt idx="5" formatCode="#,##0.00">
                  <c:v>21731.599999999951</c:v>
                </c:pt>
                <c:pt idx="6" formatCode="#,##0.00">
                  <c:v>1949.3</c:v>
                </c:pt>
                <c:pt idx="7" formatCode="#,##0.00">
                  <c:v>10521.4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9E0F3-1AE3-41A1-A7DA-DBDBAAB88EF3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492CDA-A9B4-4382-A8D3-834C8889BD13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90F2E8-788E-4D88-A2AF-B1FF0A3E7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4D82D-9146-4FE0-B9FA-9C67F85C46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EFEBAD-9C02-43F4-B0D0-1559D2EDD48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3697-D6F0-4D24-993A-972897FD4534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391F-06D6-4DF2-8AA5-BD7456A00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E474-0B3C-4B10-946D-79E7ACEE50DB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00BF-F8CC-4E71-8FD3-4EAB219AE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C546-4D65-4BAE-8E79-73AE801B2B8D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8AAB-B3FC-4DC2-B60D-1642282A3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42EC-52FA-4CF4-B3CB-0B777494A9E8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F4B2-7B08-4B1D-A2ED-7099DFA51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21680-E0EB-41C6-B76A-F638F2C7FDC9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A309-9E72-4F0A-BCD9-1AF49AEF8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4305-0302-45FD-AEC9-E614F80BBABF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E380-9126-42B4-8914-072EE929B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E846-2A8A-4F84-B72A-DF8BDD588F30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6A9D-3265-4B8A-B638-462D27438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8A1A-9513-456A-99E5-40A9075E6236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B08C-298D-4904-9972-0C05DD59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133A4-A406-4F07-8CF0-BFF5B15C8CA1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E196-F2CC-4AE5-8314-7B3BD6D8C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46C7-B264-4CD5-B9E2-5497BBD7C6F8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B5-9822-42CC-A085-E38706FED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61ED-94F2-4021-8F3D-4E0FCB376121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4A425-A1FF-45A2-8BD7-AA092F70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131AE49-506C-45AD-A534-870C6C8F45EF}" type="datetimeFigureOut">
              <a:rPr lang="ru-RU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A4D0461-E308-4DAE-9128-94B28C2B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БЕГУНИЦКОЕ СЕЛЬСКОЕ ПОСЕЛЕНИЕ                             ВОЛОСОВСКОГО МУНИЦИПАЛЬНОГО  РАЙОНА  ЛЕНИНГРАДСКОЙ ОБЛАСТИ                       ЗА 2021 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2875"/>
            <a:ext cx="8678863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 в 2021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17838" y="1525588"/>
            <a:ext cx="2868612" cy="2786062"/>
          </a:xfrm>
          <a:prstGeom prst="upDownArrowCallout">
            <a:avLst>
              <a:gd name="adj1" fmla="val 25007"/>
              <a:gd name="adj2" fmla="val 25007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6 350,1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57875" y="1844675"/>
            <a:ext cx="3106738" cy="1728788"/>
          </a:xfrm>
          <a:prstGeom prst="homePlate">
            <a:avLst>
              <a:gd name="adj" fmla="val 39759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2 706,9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179388" y="1773238"/>
            <a:ext cx="3000375" cy="1223962"/>
          </a:xfrm>
          <a:prstGeom prst="homePlate">
            <a:avLst>
              <a:gd name="adj" fmla="val 574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3 169,1 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213" y="4868863"/>
            <a:ext cx="3313112" cy="1152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оказания платных услуг и компенсации затрат государства–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359,0 тыс.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4140200" y="4365625"/>
            <a:ext cx="576263" cy="5032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179388" y="3284538"/>
            <a:ext cx="3000375" cy="1223962"/>
          </a:xfrm>
          <a:prstGeom prst="homePlate">
            <a:avLst>
              <a:gd name="adj" fmla="val 574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Штрафы, санкции,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возмещение ущерба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100,1 тыс. руб.</a:t>
            </a: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5857875" y="3716338"/>
            <a:ext cx="3106738" cy="944562"/>
          </a:xfrm>
          <a:prstGeom prst="homePlate">
            <a:avLst>
              <a:gd name="adj" fmla="val 39759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Прочие неналоговые доходы – 15,0 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42875"/>
            <a:ext cx="8534400" cy="982663"/>
          </a:xfrm>
        </p:spPr>
        <p:txBody>
          <a:bodyPr lIns="91440" rIns="91440" bIns="45720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в части налоговых и неналоговых доходов за 2021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228725"/>
          <a:ext cx="9036496" cy="5629516"/>
        </p:xfrm>
        <a:graphic>
          <a:graphicData uri="http://schemas.openxmlformats.org/drawingml/2006/table">
            <a:tbl>
              <a:tblPr/>
              <a:tblGrid>
                <a:gridCol w="5165695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</a:tblGrid>
              <a:tr h="238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тыс. руб.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272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27 446,5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29 856,1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6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12 690,0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13 440,9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01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1 074,4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1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8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 smtClean="0">
                          <a:latin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12 632,1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60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6 112,0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6 350,1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78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24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359,0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863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5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33 558,5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36 206,2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67544" y="1412776"/>
          <a:ext cx="8280920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муниципального образования Бегуницкое сельское поселение за 2021 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04825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 безвозмездных поступлений за 2021 год </a:t>
            </a:r>
          </a:p>
        </p:txBody>
      </p:sp>
      <p:sp>
        <p:nvSpPr>
          <p:cNvPr id="5" name="AutoShape 4"/>
          <p:cNvSpPr>
            <a:spLocks noGrp="1" noChangeArrowheads="1"/>
          </p:cNvSpPr>
          <p:nvPr>
            <p:ph idx="1"/>
          </p:nvPr>
        </p:nvSpPr>
        <p:spPr>
          <a:xfrm rot="16200000">
            <a:off x="3103563" y="1728788"/>
            <a:ext cx="2881312" cy="2392362"/>
          </a:xfrm>
          <a:prstGeom prst="upDownArrowCallout">
            <a:avLst>
              <a:gd name="adj1" fmla="val 25002"/>
              <a:gd name="adj2" fmla="val 25002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eaVert" wrap="none" anchor="ctr"/>
          <a:lstStyle/>
          <a:p>
            <a:pPr algn="ctr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115 383,3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79388" y="1773238"/>
            <a:ext cx="3000375" cy="1223962"/>
          </a:xfrm>
          <a:prstGeom prst="homePlate">
            <a:avLst>
              <a:gd name="adj" fmla="val 574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Дотации на выравнивание бюджетной обеспеченности –  29 093,8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(100%)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79388" y="3141663"/>
            <a:ext cx="3000375" cy="1223962"/>
          </a:xfrm>
          <a:prstGeom prst="homePlate">
            <a:avLst>
              <a:gd name="adj" fmla="val 574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Субсидии бюджетам сельских поселений– 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80 782,2тыс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(88,1%)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 rot="10800000">
            <a:off x="5724525" y="1557338"/>
            <a:ext cx="3106738" cy="1223962"/>
          </a:xfrm>
          <a:prstGeom prst="homePlate">
            <a:avLst>
              <a:gd name="adj" fmla="val 39759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Субвенции бюджетам бюджетной системы РФ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300,9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.(100%)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 rot="10800000">
            <a:off x="5795963" y="3068638"/>
            <a:ext cx="3106737" cy="1223962"/>
          </a:xfrm>
          <a:prstGeom prst="homePlate">
            <a:avLst>
              <a:gd name="adj" fmla="val 39759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Иные межбюджетные трансферты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5 704,5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.(100%)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3213" y="4868863"/>
            <a:ext cx="3313112" cy="1152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Возврат остатков субсидий. Субвенций, иных МБТ –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498,1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тыс. руб.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284663" y="4365625"/>
            <a:ext cx="576262" cy="5032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931150" cy="4606925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средства, за исключением средств, являющими средствами финансирования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бюджета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-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 бюджета: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ведомствам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муниципальным</a:t>
            </a:r>
            <a:endParaRPr lang="ru-RU" sz="1800" dirty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221163"/>
            <a:ext cx="4071937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 расходной  части  бюджета муниципального образования   Бегуницкое сельское поселение за 2021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628775"/>
          <a:ext cx="8786813" cy="212678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/>
                  </a:extLst>
                </a:gridCol>
                <a:gridCol w="2056022">
                  <a:extLst>
                    <a:ext uri="{9D8B030D-6E8A-4147-A177-3AD203B41FA5}"/>
                  </a:extLst>
                </a:gridCol>
                <a:gridCol w="2010244">
                  <a:extLst>
                    <a:ext uri="{9D8B030D-6E8A-4147-A177-3AD203B41FA5}"/>
                  </a:extLst>
                </a:gridCol>
                <a:gridCol w="1850038">
                  <a:extLst>
                    <a:ext uri="{9D8B030D-6E8A-4147-A177-3AD203B41FA5}"/>
                  </a:extLst>
                </a:gridCol>
              </a:tblGrid>
              <a:tr h="1864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4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284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157 067,0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148 544,0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0323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программном формате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64095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42"/>
                <a:gridCol w="3937846"/>
                <a:gridCol w="1299967"/>
                <a:gridCol w="1376436"/>
                <a:gridCol w="1299967"/>
              </a:tblGrid>
              <a:tr h="9741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2022 год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Удельный вес в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33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развитие Бегуницкого сельского поселения Волосовского муниципального района Ленинградской области»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109 964,7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103 134,9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34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социальной сферы Бегуницкого сельского поселения Волосовского муниципального района Ленинградской области»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24 245,8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23 479,5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33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«Муниципальное управление Бегуницкого  сельского поселения Волосовского муниципального района Ленинградской области»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22 656,5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21 739,6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223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муниципальным программам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156 867,0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148 354,0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 муниципального образования Бегуницкое сельское поселение за 2021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148 544,0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400" b="1">
                <a:latin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50 986,0 </a:t>
            </a:r>
            <a:r>
              <a:rPr lang="ru-RU" sz="1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400" b="1">
                <a:latin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1949,3 </a:t>
            </a:r>
            <a:r>
              <a:rPr lang="ru-RU" sz="1400" b="1">
                <a:latin typeface="Times New Roman" pitchFamily="18" charset="0"/>
              </a:rPr>
              <a:t>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400" b="1">
                <a:latin typeface="Times New Roman" pitchFamily="18" charset="0"/>
              </a:rPr>
              <a:t>Культура и кинематография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21 731,6 </a:t>
            </a:r>
            <a:r>
              <a:rPr lang="ru-RU" sz="1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156325" y="4652963"/>
            <a:ext cx="2784475" cy="731837"/>
          </a:xfrm>
          <a:prstGeom prst="homePlate">
            <a:avLst>
              <a:gd name="adj" fmla="val 1012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Национальная экономика   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11 751,4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95288" y="126841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13 806,6 тыс.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95288" y="213360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300,1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95288" y="29972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538,8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468313" y="4508500"/>
            <a:ext cx="2713037" cy="720725"/>
          </a:xfrm>
          <a:prstGeom prst="homePlate">
            <a:avLst>
              <a:gd name="adj" fmla="val 6619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Физическая культура и спорт  10 521,4 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3" grpId="0" animBg="1"/>
      <p:bldP spid="14354" grpId="0" animBg="1"/>
      <p:bldP spid="14355" grpId="0" animBg="1"/>
      <p:bldP spid="143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Расходная часть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Бегуницкое сельское поселение за 2021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114425"/>
          <a:ext cx="8606159" cy="411445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95">
                  <a:extLst>
                    <a:ext uri="{9D8B030D-6E8A-4147-A177-3AD203B41FA5}"/>
                  </a:extLst>
                </a:gridCol>
                <a:gridCol w="3099764">
                  <a:extLst>
                    <a:ext uri="{9D8B030D-6E8A-4147-A177-3AD203B41FA5}"/>
                  </a:extLst>
                </a:gridCol>
                <a:gridCol w="1500198">
                  <a:extLst>
                    <a:ext uri="{9D8B030D-6E8A-4147-A177-3AD203B41FA5}"/>
                  </a:extLst>
                </a:gridCol>
                <a:gridCol w="1500198">
                  <a:extLst>
                    <a:ext uri="{9D8B030D-6E8A-4147-A177-3AD203B41FA5}"/>
                  </a:extLst>
                </a:gridCol>
                <a:gridCol w="1676704">
                  <a:extLst>
                    <a:ext uri="{9D8B030D-6E8A-4147-A177-3AD203B41FA5}"/>
                  </a:extLst>
                </a:gridCol>
              </a:tblGrid>
              <a:tr h="4457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8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45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16 017,5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15 552,6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3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14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426,5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307,6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15 819,7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14 829,6</a:t>
                      </a: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62 502,5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56 471,4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140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27 696,8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26 943,3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88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2 047,6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2 047,5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39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32 259,0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32 094,6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447327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157 067,0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544,0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358188" cy="890587"/>
          </a:xfrm>
        </p:spPr>
        <p:txBody>
          <a:bodyPr/>
          <a:lstStyle/>
          <a:p>
            <a:pPr algn="ctr" eaLnBrk="1" hangingPunct="1"/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 Бегуницкое сельское поселение за 2021 год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 flipV="1">
          <a:off x="714348" y="1765926"/>
          <a:ext cx="7858180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разрабатывается в целях ознакомления граждан с основными положениями решения об утверждении отчета об исполнении бюджета в доступной форме для широкого круга заинтересованных пользователей.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Документ содержит описание объемов исполнения доходов, расходов бюджета и их структуру, приоритетные направления расходования бюджетных средств за 20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849788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Настоящая брошюра  «Бюджет для граждан» подготовлена в доступной для широкого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круга пользователей форме раскрывает информацию о проекте бюджета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муниципального образования Бегуницкое сельское поселение Волосовского муниципального района  Ленинградской области на 202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год и на плановый период 202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годов.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Разработчиком брошюры "Бюджет для граждан" является администрация Бегуницкого сельского поселения Волосовского муниципального района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Ленинградской области.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Начальник сектора финансов,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бюджетного учета и отчетности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- главный бухгалтер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Горбачева Валерия Николаевна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Адрес: Ленинградская область, Волосовский район, д. Бегуницы д.54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Тел.8(81373)51-354, 51-150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400" u="sng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begunselo@mail.ru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Режим работы:  Пн. - Пт. с 8.30-17.00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Обед: с 12.00-13.00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Выходные: Сб. Вс.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Информация размещена  на официальном сайте администрации Бегуницкого сельского поселения по адресу: </a:t>
            </a:r>
            <a:r>
              <a:rPr lang="en-US" sz="1400" u="sng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http://begunici.ru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36036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термины и понятия</a:t>
            </a:r>
            <a:endParaRPr lang="ru-RU" sz="2400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435975" cy="57610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Муниципальное образование Бегуницкое сельское поселение имеет собственный бюджет. Бюджет предназначен для исполнения расходных обязательств муниципального образования. 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которые направляются на финансовое обеспечение задач и функций органа местного самоуправления.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Бюджетные ассигнования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Межбюджетные отношения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Текущий финансовый год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Очередной финансовый год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следующий за текущим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два финансовых года, следующие за очередным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Отчетный финансовый год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предшествующий текущему финансовому году.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документ, содержащий комплекс планируемых мероприятий (результатов), взаимоувязанных по задачам, срокам осуществления, исполнителям и ресурсам, обеспечивающих достижение приоритетов и целей по соответствующим направлениям социально-экономического развития муниципального образования.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орган местного самоуправления, указанный в ведомственной структуре расходов бюджета, имеющий право распределять бюджетные ассигнования и лимиты бюджетных обязательств между подведомственными получателями бюджетных средств.</a:t>
            </a:r>
            <a:r>
              <a:rPr lang="ru-RU" sz="1300" b="1" smtClean="0"/>
              <a:t> 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Получатель бюджетных средств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казенное учреждение, имеющий право на принятие и (или) исполнение бюджетных обязательств от имени муниципального образования за счет средств бюджета сельского поселения.</a:t>
            </a:r>
          </a:p>
          <a:p>
            <a:endParaRPr lang="ru-RU" sz="13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420813"/>
            <a:ext cx="4535488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3050"/>
            <a:ext cx="8229600" cy="9239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Общие сведения о </a:t>
            </a:r>
            <a:r>
              <a:rPr lang="ru-RU" sz="2400" dirty="0" err="1">
                <a:latin typeface="Times New Roman" pitchFamily="18" charset="0"/>
                <a:ea typeface="+mj-ea"/>
                <a:cs typeface="Times New Roman" pitchFamily="18" charset="0"/>
              </a:rPr>
              <a:t>Бегуницком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сельском поселении</a:t>
            </a:r>
          </a:p>
        </p:txBody>
      </p:sp>
      <p:sp>
        <p:nvSpPr>
          <p:cNvPr id="16388" name="Содержимое 9"/>
          <p:cNvSpPr txBox="1">
            <a:spLocks/>
          </p:cNvSpPr>
          <p:nvPr/>
        </p:nvSpPr>
        <p:spPr bwMode="auto">
          <a:xfrm>
            <a:off x="4645025" y="1196975"/>
            <a:ext cx="404177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1 января 2006 года в соответствии с областным Законом № 64-оз от 24 сентября 2004 года «Об установлении границ и наделении соответствующим статусом муниципального образования Волосовский муниципальный район и муниципальных образований в его составе» образовано Бегуницкое сельское поселение.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7 мая 2019 года в состав Бегуницкого сельского поселения вошли Зимитицкое  и Терпилицкое сельские поселения.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Общая площадь Бегуницкого сельского поселения 380 кв.км.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 территории сельского поселения расположены 47 населенных пунктов, самыми крупными являются д. Бегуницы, п. Зимитицы, д. Терпилицы.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Численность населения на 1 января 2022 года составляет 8 192 человека.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107950" y="1052513"/>
            <a:ext cx="453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Административно- территориальное деление</a:t>
            </a:r>
          </a:p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 Бегуницкого сельского поселения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389938" cy="1584325"/>
          </a:xfrm>
        </p:spPr>
        <p:txBody>
          <a:bodyPr lIns="91440" rIns="91440" bIns="45720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 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 бюджета муниципального образования  Бегуницкое сельское поселение Волосовского муниципального района Ленинградской области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 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50825" y="1844675"/>
          <a:ext cx="8712969" cy="2938837"/>
        </p:xfrm>
        <a:graphic>
          <a:graphicData uri="http://schemas.openxmlformats.org/drawingml/2006/table">
            <a:tbl>
              <a:tblPr/>
              <a:tblGrid>
                <a:gridCol w="4081720">
                  <a:extLst>
                    <a:ext uri="{9D8B030D-6E8A-4147-A177-3AD203B41FA5}"/>
                  </a:extLst>
                </a:gridCol>
                <a:gridCol w="1739568">
                  <a:extLst>
                    <a:ext uri="{9D8B030D-6E8A-4147-A177-3AD203B41FA5}"/>
                  </a:extLst>
                </a:gridCol>
                <a:gridCol w="1715491">
                  <a:extLst>
                    <a:ext uri="{9D8B030D-6E8A-4147-A177-3AD203B41FA5}"/>
                  </a:extLst>
                </a:gridCol>
                <a:gridCol w="1176190">
                  <a:extLst>
                    <a:ext uri="{9D8B030D-6E8A-4147-A177-3AD203B41FA5}"/>
                  </a:extLst>
                </a:gridCol>
              </a:tblGrid>
              <a:tr h="3775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70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160  324,8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151 589,5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479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157 067,0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148 544,0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665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-3 257,8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3 045,5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774825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доходной части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 Бегуницкое сельское поселение </a:t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Волосовского муниципального  района Ленинградской области                                                     за 2021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133600"/>
          <a:ext cx="8462143" cy="3049252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/>
                  </a:extLst>
                </a:gridCol>
                <a:gridCol w="1512168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  <a:gridCol w="1261343">
                  <a:extLst>
                    <a:ext uri="{9D8B030D-6E8A-4147-A177-3AD203B41FA5}"/>
                  </a:extLst>
                </a:gridCol>
              </a:tblGrid>
              <a:tr h="4313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160 324,8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151 589,5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1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27 446,5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29 856,1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6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6 112,0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6 350,1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1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126 766,3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115 383,3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25538"/>
          <a:ext cx="8784975" cy="507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271"/>
                <a:gridCol w="3774457"/>
                <a:gridCol w="2232247"/>
              </a:tblGrid>
              <a:tr h="86391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038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(с физических лиц и организаций)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земельных участков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Предпринимательская деятельность учреждений культуры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72" name="Прямоугольник 2"/>
          <p:cNvSpPr>
            <a:spLocks noChangeArrowheads="1"/>
          </p:cNvSpPr>
          <p:nvPr/>
        </p:nvSpPr>
        <p:spPr bwMode="auto">
          <a:xfrm>
            <a:off x="468313" y="115888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Доходы, поступающие в бюджет 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муниципального образования Бегуницкое сельское поселение Волосовского муниципального района Ленинградской области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142875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налоговых и  неналоговых доходов, безвозмездных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поступлений в общем объеме поступивших доходов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муниципального образования Бегуницкое сельское поселение Волосовского муниципального района Ленинградской области в 2021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772816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42875"/>
            <a:ext cx="8785225" cy="1054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в 2021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29 856,1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51500" y="1557338"/>
            <a:ext cx="3357563" cy="1228725"/>
          </a:xfrm>
          <a:prstGeom prst="homePlate">
            <a:avLst>
              <a:gd name="adj" fmla="val 9510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Акцизы с нефтепродуктов –2 679,1 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Единый сельскохозяйственный налог –  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2,2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600" b="1">
                <a:latin typeface="Times New Roman" pitchFamily="18" charset="0"/>
              </a:rPr>
              <a:t>Государственная пошлина–  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27,4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13 440,9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1 074,4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785813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(с организаций и физ. лиц)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12 632,1тыс.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4" grpId="0" animBg="1"/>
      <p:bldP spid="143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13662</TotalTime>
  <Words>1309</Words>
  <Application>Microsoft Office PowerPoint</Application>
  <PresentationFormat>Экран (4:3)</PresentationFormat>
  <Paragraphs>315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Times New Roman</vt:lpstr>
      <vt:lpstr>Wingdings 3</vt:lpstr>
      <vt:lpstr>Courier New</vt:lpstr>
      <vt:lpstr>Поток</vt:lpstr>
      <vt:lpstr>Слайд 1</vt:lpstr>
      <vt:lpstr>Слайд 2</vt:lpstr>
      <vt:lpstr>Основные термины и понятия</vt:lpstr>
      <vt:lpstr>Слайд 4</vt:lpstr>
      <vt:lpstr>Показатели   исполнения  бюджета муниципального образования  Бегуницкое сельское поселение Волосовского муниципального района Ленинградской области за 2021 год</vt:lpstr>
      <vt:lpstr>Показатели  исполнения доходной части бюджета муниципального образования  Бегуницкое сельское поселение  Волосовского муниципального  района Ленинградской области                                                     за 2021 год</vt:lpstr>
      <vt:lpstr>Слайд 7</vt:lpstr>
      <vt:lpstr>  Доля налоговых и  неналоговых доходов, безвозмездных поступлений в общем объеме поступивших доходов в бюджет муниципального образования Бегуницкое сельское поселение Волосовского муниципального района Ленинградской области в 2021 году </vt:lpstr>
      <vt:lpstr>Исполнение доходной части бюджета муниципального образования  Бегуницкое сельское поселение в 2021 году в части налоговых доходов</vt:lpstr>
      <vt:lpstr>Исполнение доходной части бюджета муниципального образования  Бегуницкое сельское поселение  в 2021 году в части неналоговых доходов</vt:lpstr>
      <vt:lpstr>Исполнение доходной части бюджета муниципального образования  Бегуницкое сельское поселение в части налоговых и неналоговых доходов за 2021 год</vt:lpstr>
      <vt:lpstr>Слайд 12</vt:lpstr>
      <vt:lpstr>Структура  безвозмездных поступлений за 2021 год </vt:lpstr>
      <vt:lpstr>РАСХОДЫ БЮДЖЕТА</vt:lpstr>
      <vt:lpstr>Исполнение  расходной  части  бюджета муниципального образования   Бегуницкое сельское поселение за 2021 год</vt:lpstr>
      <vt:lpstr>Структура расходов бюджета в программном формате</vt:lpstr>
      <vt:lpstr>Исполнение расходной части бюджета  муниципального образования Бегуницкое сельское поселение за 2021 год</vt:lpstr>
      <vt:lpstr>Расходная часть бюджета муниципального образования Бегуницкое сельское поселение за 2021 год</vt:lpstr>
      <vt:lpstr>Структура расходов бюджета муниципального образования  Бегуницкое сельское поселение за 2021 год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Валерия</cp:lastModifiedBy>
  <cp:revision>1770</cp:revision>
  <dcterms:created xsi:type="dcterms:W3CDTF">2014-04-10T11:32:30Z</dcterms:created>
  <dcterms:modified xsi:type="dcterms:W3CDTF">2023-02-03T13:11:22Z</dcterms:modified>
</cp:coreProperties>
</file>