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23"/>
  </p:notesMasterIdLst>
  <p:sldIdLst>
    <p:sldId id="376" r:id="rId2"/>
    <p:sldId id="382" r:id="rId3"/>
    <p:sldId id="383" r:id="rId4"/>
    <p:sldId id="381" r:id="rId5"/>
    <p:sldId id="348" r:id="rId6"/>
    <p:sldId id="365" r:id="rId7"/>
    <p:sldId id="379" r:id="rId8"/>
    <p:sldId id="306" r:id="rId9"/>
    <p:sldId id="370" r:id="rId10"/>
    <p:sldId id="371" r:id="rId11"/>
    <p:sldId id="357" r:id="rId12"/>
    <p:sldId id="380" r:id="rId13"/>
    <p:sldId id="387" r:id="rId14"/>
    <p:sldId id="386" r:id="rId15"/>
    <p:sldId id="265" r:id="rId16"/>
    <p:sldId id="385" r:id="rId17"/>
    <p:sldId id="312" r:id="rId18"/>
    <p:sldId id="347" r:id="rId19"/>
    <p:sldId id="325" r:id="rId20"/>
    <p:sldId id="384" r:id="rId21"/>
    <p:sldId id="377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CC"/>
    <a:srgbClr val="FF99FF"/>
    <a:srgbClr val="FFFF00"/>
    <a:srgbClr val="CC3300"/>
    <a:srgbClr val="0000FF"/>
    <a:srgbClr val="EEF5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55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8;&#1080;&#1103;\Desktop\&#1055;&#1056;&#1054;&#1043;&#1053;&#1054;&#1047;%20&#1041;&#1070;&#1044;&#1046;&#1045;&#1058;&#1040;%202022-2024\&#1052;&#1072;&#1090;&#1077;&#1088;&#1080;&#1072;&#1083;&#1099;%20&#1082;%20&#1087;&#1088;&#1086;&#1077;&#1082;&#1090;&#1091;\&#1056;&#1072;&#1089;&#1095;&#1077;&#1090;&#1099;%20&#1076;&#1083;&#1103;%20&#1076;&#1080;&#1072;&#1075;&#1088;&#1072;&#1084;&#1084;%202022-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8;&#1080;&#1103;\Desktop\&#1055;&#1056;&#1054;&#1043;&#1053;&#1054;&#1047;%20&#1041;&#1070;&#1044;&#1046;&#1045;&#1058;&#1040;%202022-2024\&#1052;&#1072;&#1090;&#1077;&#1088;&#1080;&#1072;&#1083;&#1099;%20&#1082;%20&#1087;&#1088;&#1086;&#1077;&#1082;&#1090;&#1091;\&#1056;&#1072;&#1089;&#1095;&#1077;&#1090;&#1099;%20&#1076;&#1083;&#1103;%20&#1076;&#1080;&#1072;&#1075;&#1088;&#1072;&#1084;&#1084;%202022-202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Data\&#1044;&#1086;&#1082;&#1091;&#1084;&#1077;&#1085;&#1090;&#1099;\&#1050;&#1072;&#1073;&#1080;&#1085;&#1077;&#1090;%2020\&#1064;&#1080;&#1083;&#1077;&#1085;&#1082;&#1086;\&#1041;&#1070;&#1044;&#1046;&#1045;&#1058;\&#1041;&#1102;&#1076;&#1078;&#1077;&#1090;%20&#1040;&#1043;&#1054;%20-%202016\&#1043;&#1086;&#1076;&#1086;&#1074;&#1086;&#1081;%20&#1086;&#1090;&#1095;&#1077;&#1090;%20&#1085;&#1072;%20&#1044;&#1091;&#1084;&#1091;%20&#1079;&#1072;%202016%20&#1075;&#1086;&#1076;\&#1055;&#1088;&#1077;&#1079;&#1077;&#1085;&#1090;&#1072;&#1094;&#1080;&#1103;%20&#1087;&#1086;%20&#1086;&#1090;&#1095;&#1077;&#1090;&#1091;%20&#1079;&#1072;%202016%20&#1075;&#1086;&#1076;\&#1040;&#1085;&#1072;&#1083;&#1080;&#1079;%20&#1080;&#1089;&#1087;.%20&#1088;&#1072;&#1089;&#1093;.%20&#1095;&#1072;&#1089;&#1090;&#1080;%20&#1073;&#1102;&#1076;&#1078;&#1077;&#1090;&#1072;%202013-2016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8;&#1080;&#1103;\Desktop\&#1055;&#1056;&#1054;&#1043;&#1053;&#1054;&#1047;%20&#1041;&#1070;&#1044;&#1046;&#1045;&#1058;&#1040;%202022-2024\&#1052;&#1072;&#1090;&#1077;&#1088;&#1080;&#1072;&#1083;&#1099;%20&#1082;%20&#1087;&#1088;&#1086;&#1077;&#1082;&#1090;&#1091;\&#1056;&#1072;&#1089;&#1095;&#1077;&#1090;&#1099;%20&#1076;&#1083;&#1103;%20&#1076;&#1080;&#1072;&#1075;&#1088;&#1072;&#1084;&#1084;%202022-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9977975420148506E-2"/>
          <c:y val="0.23618845765689755"/>
          <c:w val="0.84004404915970299"/>
          <c:h val="0.68423073571037918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gradFill rotWithShape="1">
                <a:gsLst>
                  <a:gs pos="0">
                    <a:schemeClr val="accent3">
                      <a:tint val="98000"/>
                      <a:shade val="25000"/>
                      <a:satMod val="250000"/>
                    </a:schemeClr>
                  </a:gs>
                  <a:gs pos="68000">
                    <a:schemeClr val="accent3">
                      <a:tint val="86000"/>
                      <a:satMod val="115000"/>
                    </a:schemeClr>
                  </a:gs>
                  <a:gs pos="100000">
                    <a:schemeClr val="accent3">
                      <a:tint val="50000"/>
                      <a:satMod val="1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 w="9525" cap="flat" cmpd="sng" algn="ctr">
                <a:solidFill>
                  <a:schemeClr val="accent3">
                    <a:shade val="50000"/>
                    <a:satMod val="103000"/>
                  </a:schemeClr>
                </a:solidFill>
                <a:prstDash val="solid"/>
              </a:ln>
              <a:effectLst>
                <a:outerShdw blurRad="57150" dist="38100" dir="5400000" algn="ctr" rotWithShape="0">
                  <a:schemeClr val="accent3">
                    <a:shade val="9000"/>
                    <a:satMod val="105000"/>
                    <a:alpha val="48000"/>
                  </a:scheme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98000"/>
                      <a:shade val="25000"/>
                      <a:satMod val="250000"/>
                    </a:schemeClr>
                  </a:gs>
                  <a:gs pos="68000">
                    <a:schemeClr val="accent2">
                      <a:tint val="86000"/>
                      <a:satMod val="115000"/>
                    </a:schemeClr>
                  </a:gs>
                  <a:gs pos="100000">
                    <a:schemeClr val="accent2">
                      <a:tint val="50000"/>
                      <a:satMod val="1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>
                <a:outerShdw blurRad="57150" dist="38100" dir="5400000" algn="ctr" rotWithShape="0">
                  <a:schemeClr val="accent2">
                    <a:shade val="9000"/>
                    <a:satMod val="105000"/>
                    <a:alpha val="48000"/>
                  </a:scheme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4">
                      <a:tint val="98000"/>
                      <a:shade val="25000"/>
                      <a:satMod val="250000"/>
                    </a:schemeClr>
                  </a:gs>
                  <a:gs pos="68000">
                    <a:schemeClr val="accent4">
                      <a:tint val="86000"/>
                      <a:satMod val="115000"/>
                    </a:schemeClr>
                  </a:gs>
                  <a:gs pos="100000">
                    <a:schemeClr val="accent4">
                      <a:tint val="50000"/>
                      <a:satMod val="1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>
                <a:outerShdw blurRad="57150" dist="38100" dir="5400000" algn="ctr" rotWithShape="0">
                  <a:schemeClr val="accent4">
                    <a:shade val="9000"/>
                    <a:satMod val="105000"/>
                    <a:alpha val="48000"/>
                  </a:schemeClr>
                </a:outerShdw>
              </a:effectLst>
              <a:scene3d>
                <a:camera prst="orthographicFront" fov="0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dPt>
          <c:dLbls>
            <c:dLbl>
              <c:idx val="0"/>
              <c:layout>
                <c:manualLayout>
                  <c:x val="-8.2198511977147684E-2"/>
                  <c:y val="2.4090861438075258E-2"/>
                </c:manualLayout>
              </c:layout>
              <c:showPercent val="1"/>
            </c:dLbl>
            <c:dLbl>
              <c:idx val="1"/>
              <c:layout>
                <c:manualLayout>
                  <c:x val="-1.1701465102476102E-2"/>
                  <c:y val="-2.8397988660003461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Лист1!$B$50:$B$52</c:f>
              <c:strCache>
                <c:ptCount val="3"/>
                <c:pt idx="0">
                  <c:v>Налоговые доходы 31 205,5 тыс. руб.</c:v>
                </c:pt>
                <c:pt idx="1">
                  <c:v>неналоговые доходы 3 203,9 тыс. руб.</c:v>
                </c:pt>
                <c:pt idx="2">
                  <c:v>Безвозмездные поступления 62 908,6 тыс. руб.</c:v>
                </c:pt>
              </c:strCache>
            </c:strRef>
          </c:cat>
          <c:val>
            <c:numRef>
              <c:f>Лист1!$C$50:$C$52</c:f>
              <c:numCache>
                <c:formatCode>#,##0.0</c:formatCode>
                <c:ptCount val="3"/>
                <c:pt idx="0">
                  <c:v>31205.5</c:v>
                </c:pt>
                <c:pt idx="1">
                  <c:v>3203.9</c:v>
                </c:pt>
                <c:pt idx="2">
                  <c:v>62908.6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4364745258534836"/>
          <c:y val="1.924944834668206E-2"/>
          <c:w val="0.80168419725135642"/>
          <c:h val="0.1817976509104963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r>
                      <a:rPr lang="ru-RU"/>
                      <a:t>,1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r>
                      <a:rPr lang="ru-RU"/>
                      <a:t>,1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Лист1!$B$5:$B$14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 </c:v>
                </c:pt>
                <c:pt idx="5">
                  <c:v>Доходы от оказани платных услуг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Государственная пошлина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Лист1!$C$5:$C$14</c:f>
              <c:numCache>
                <c:formatCode>#,##0.0</c:formatCode>
                <c:ptCount val="10"/>
                <c:pt idx="0">
                  <c:v>14717.6</c:v>
                </c:pt>
                <c:pt idx="1">
                  <c:v>3363</c:v>
                </c:pt>
                <c:pt idx="2">
                  <c:v>7.7</c:v>
                </c:pt>
                <c:pt idx="3">
                  <c:v>1925</c:v>
                </c:pt>
                <c:pt idx="4">
                  <c:v>11163.4</c:v>
                </c:pt>
                <c:pt idx="5">
                  <c:v>296</c:v>
                </c:pt>
                <c:pt idx="6">
                  <c:v>2159.1999999999998</c:v>
                </c:pt>
                <c:pt idx="7">
                  <c:v>28.9</c:v>
                </c:pt>
                <c:pt idx="8">
                  <c:v>433.6</c:v>
                </c:pt>
                <c:pt idx="9">
                  <c:v>315.10000000000002</c:v>
                </c:pt>
              </c:numCache>
            </c:numRef>
          </c:val>
        </c:ser>
        <c:ser>
          <c:idx val="1"/>
          <c:order val="1"/>
          <c:explosion val="25"/>
          <c:dLbls>
            <c:showPercent val="1"/>
            <c:showLeaderLines val="1"/>
          </c:dLbls>
          <c:cat>
            <c:strRef>
              <c:f>Лист1!$B$5:$B$13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 </c:v>
                </c:pt>
                <c:pt idx="5">
                  <c:v>Доходы от оказани платных услуг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Государственная пошлина</c:v>
                </c:pt>
                <c:pt idx="8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Лист1!$D$5:$D$13</c:f>
              <c:numCache>
                <c:formatCode>0.0%</c:formatCode>
                <c:ptCount val="9"/>
                <c:pt idx="0">
                  <c:v>0.42771908920501617</c:v>
                </c:pt>
                <c:pt idx="1">
                  <c:v>9.7734637236809627E-2</c:v>
                </c:pt>
                <c:pt idx="2">
                  <c:v>2.2377541086037291E-4</c:v>
                </c:pt>
                <c:pt idx="3">
                  <c:v>5.594385271509323E-2</c:v>
                </c:pt>
                <c:pt idx="4">
                  <c:v>0.3244278469608684</c:v>
                </c:pt>
                <c:pt idx="5">
                  <c:v>8.6022755343727764E-3</c:v>
                </c:pt>
                <c:pt idx="6">
                  <c:v>6.2750112614248982E-2</c:v>
                </c:pt>
                <c:pt idx="7">
                  <c:v>8.3988433426815281E-4</c:v>
                </c:pt>
                <c:pt idx="8">
                  <c:v>1.2601171188189311E-2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65939963197585738"/>
          <c:y val="0.11063964556678572"/>
          <c:w val="0.33090346619701166"/>
          <c:h val="0.7648319171869356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Лист1!$D$17</c:f>
              <c:strCache>
                <c:ptCount val="1"/>
                <c:pt idx="0">
                  <c:v>0,0%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multiLvlStrRef>
              <c:f>Лист1!$B$18:$C$26</c:f>
              <c:multiLvlStrCache>
                <c:ptCount val="9"/>
                <c:lvl>
                  <c:pt idx="0">
                    <c:v>18 398,4</c:v>
                  </c:pt>
                  <c:pt idx="1">
                    <c:v>299,6</c:v>
                  </c:pt>
                  <c:pt idx="2">
                    <c:v>346,3</c:v>
                  </c:pt>
                  <c:pt idx="3">
                    <c:v>18 242,4</c:v>
                  </c:pt>
                  <c:pt idx="4">
                    <c:v>31 361,2</c:v>
                  </c:pt>
                  <c:pt idx="5">
                    <c:v>4,6</c:v>
                  </c:pt>
                  <c:pt idx="6">
                    <c:v>28 877,9</c:v>
                  </c:pt>
                  <c:pt idx="7">
                    <c:v>2 334,2</c:v>
                  </c:pt>
                  <c:pt idx="8">
                    <c:v>125,0</c:v>
                  </c:pt>
                </c:lvl>
                <c:lvl>
                  <c:pt idx="0">
                    <c:v>0100 Общегосударственные вопросы</c:v>
                  </c:pt>
                  <c:pt idx="1">
                    <c:v>0200 Национальная оборона</c:v>
                  </c:pt>
                  <c:pt idx="2">
                    <c:v>0300 Национальная безопасность и правоохранительная деятельность</c:v>
                  </c:pt>
                  <c:pt idx="3">
                    <c:v>0400 Национальная экономика</c:v>
                  </c:pt>
                  <c:pt idx="4">
                    <c:v>0500 Жилищно-коммунальное хозяйство</c:v>
                  </c:pt>
                  <c:pt idx="5">
                    <c:v>0700 Образование</c:v>
                  </c:pt>
                  <c:pt idx="6">
                    <c:v>0800 Культура</c:v>
                  </c:pt>
                  <c:pt idx="7">
                    <c:v>1001 Социальная политика</c:v>
                  </c:pt>
                  <c:pt idx="8">
                    <c:v>1100 Физическая культура и спорт</c:v>
                  </c:pt>
                </c:lvl>
              </c:multiLvlStrCache>
            </c:multiLvlStrRef>
          </c:cat>
          <c:val>
            <c:numRef>
              <c:f>Лист1!$D$18:$D$26</c:f>
              <c:numCache>
                <c:formatCode>0.0%</c:formatCode>
                <c:ptCount val="9"/>
                <c:pt idx="0">
                  <c:v>0.18400313632617796</c:v>
                </c:pt>
                <c:pt idx="1">
                  <c:v>2.996311616408107E-3</c:v>
                </c:pt>
                <c:pt idx="2">
                  <c:v>3.4633601894597044E-3</c:v>
                </c:pt>
                <c:pt idx="3">
                  <c:v>0.18244297406930324</c:v>
                </c:pt>
                <c:pt idx="4">
                  <c:v>0.31364461904038021</c:v>
                </c:pt>
                <c:pt idx="5">
                  <c:v>4.600478449758775E-5</c:v>
                </c:pt>
                <c:pt idx="6">
                  <c:v>0.28880903613975856</c:v>
                </c:pt>
                <c:pt idx="7">
                  <c:v>2.334442782049333E-2</c:v>
                </c:pt>
                <c:pt idx="8">
                  <c:v>1.2501300135214063E-3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488673575875341"/>
          <c:y val="1.3414238740850214E-3"/>
          <c:w val="0.37654422613264249"/>
          <c:h val="0.92171767454810094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9E0F3-1AE3-41A1-A7DA-DBDBAAB88EF3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492CDA-A9B4-4382-A8D3-834C8889BD13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90F2E8-788E-4D88-A2AF-B1FF0A3E7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4D82D-9146-4FE0-B9FA-9C67F85C46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EFEBAD-9C02-43F4-B0D0-1559D2EDD48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3697-D6F0-4D24-993A-972897FD4534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391F-06D6-4DF2-8AA5-BD7456A00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E474-0B3C-4B10-946D-79E7ACEE50DB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00BF-F8CC-4E71-8FD3-4EAB219AE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C546-4D65-4BAE-8E79-73AE801B2B8D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8AAB-B3FC-4DC2-B60D-1642282A3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42EC-52FA-4CF4-B3CB-0B777494A9E8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F4B2-7B08-4B1D-A2ED-7099DFA51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21680-E0EB-41C6-B76A-F638F2C7FDC9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A309-9E72-4F0A-BCD9-1AF49AEF8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4305-0302-45FD-AEC9-E614F80BBABF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E380-9126-42B4-8914-072EE929B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E846-2A8A-4F84-B72A-DF8BDD588F30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6A9D-3265-4B8A-B638-462D27438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8A1A-9513-456A-99E5-40A9075E6236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B08C-298D-4904-9972-0C05DD59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133A4-A406-4F07-8CF0-BFF5B15C8CA1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E196-F2CC-4AE5-8314-7B3BD6D8C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46C7-B264-4CD5-B9E2-5497BBD7C6F8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B5-9822-42CC-A085-E38706FED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61ED-94F2-4021-8F3D-4E0FCB376121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4A425-A1FF-45A2-8BD7-AA092F70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131AE49-506C-45AD-A534-870C6C8F45EF}" type="datetimeFigureOut">
              <a:rPr lang="ru-RU"/>
              <a:pPr>
                <a:defRPr/>
              </a:pPr>
              <a:t>29.05.2023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A4D0461-E308-4DAE-9128-94B28C2BD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БЕГУНИЦКОЕ СЕЛЬСКОЕ ПОСЕЛЕНИЕ                             ВОЛОСОВСКОГО МУНИЦИПАЛЬНОГО  РАЙОНА  ЛЕНИНГРАДСКОЙ ОБЛАСТИ                       ЗА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2875"/>
            <a:ext cx="8678863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 в 2022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17838" y="1525588"/>
            <a:ext cx="2868612" cy="2786062"/>
          </a:xfrm>
          <a:prstGeom prst="upDownArrowCallout">
            <a:avLst>
              <a:gd name="adj1" fmla="val 25007"/>
              <a:gd name="adj2" fmla="val 25007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3 203,9</a:t>
            </a:r>
            <a:endParaRPr lang="ru-RU" sz="2400" b="1" dirty="0">
              <a:latin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796136" y="1628800"/>
            <a:ext cx="3106738" cy="1728788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2 159,2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179388" y="1773238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433,6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179388" y="3284538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Штрафы, санкции,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возмещение ущерба – 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315,1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тыс. руб.</a:t>
            </a: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5857875" y="3573016"/>
            <a:ext cx="3106738" cy="1224136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Доходы от оказания платных услуг и компенсации затрат государства–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296,0 тыс. 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42875"/>
            <a:ext cx="8534400" cy="982663"/>
          </a:xfrm>
        </p:spPr>
        <p:txBody>
          <a:bodyPr lIns="91440" rIns="91440" bIns="45720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в части налоговых и неналоговых доходов за 2022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228725"/>
          <a:ext cx="9036496" cy="5343141"/>
        </p:xfrm>
        <a:graphic>
          <a:graphicData uri="http://schemas.openxmlformats.org/drawingml/2006/table">
            <a:tbl>
              <a:tblPr/>
              <a:tblGrid>
                <a:gridCol w="5165695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  <a:gridCol w="1290267">
                  <a:extLst>
                    <a:ext uri="{9D8B030D-6E8A-4147-A177-3AD203B41FA5}"/>
                  </a:extLst>
                </a:gridCol>
              </a:tblGrid>
              <a:tr h="238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тыс. руб.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576" marR="5576" marT="55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272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30 648,1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31 205,6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6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01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41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1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8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 smtClean="0">
                          <a:latin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11 400,0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11 163,4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60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3 011,5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3 203,9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78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2 159,2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24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296,0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45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33 659,5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34 409,5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муниципального образования Бегуницкое сельское поселение за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11560" y="1340768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0482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 безвозмездных поступлений за 2022 год </a:t>
            </a:r>
          </a:p>
        </p:txBody>
      </p:sp>
      <p:sp>
        <p:nvSpPr>
          <p:cNvPr id="5" name="AutoShape 4"/>
          <p:cNvSpPr>
            <a:spLocks noGrp="1" noChangeArrowheads="1"/>
          </p:cNvSpPr>
          <p:nvPr>
            <p:ph idx="1"/>
          </p:nvPr>
        </p:nvSpPr>
        <p:spPr>
          <a:xfrm rot="16200000">
            <a:off x="3103563" y="1728788"/>
            <a:ext cx="2881312" cy="2392362"/>
          </a:xfrm>
          <a:prstGeom prst="upDownArrowCallout">
            <a:avLst>
              <a:gd name="adj1" fmla="val 25002"/>
              <a:gd name="adj2" fmla="val 25002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vert="eaVert" wrap="none" anchor="ctr"/>
          <a:lstStyle/>
          <a:p>
            <a:pPr algn="ctr"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62 908,6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79388" y="1773238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Дотации на выравнивание бюджетной обеспеченности –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30 944,2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 (100%)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79388" y="3141663"/>
            <a:ext cx="3000375" cy="1223962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Субсидии бюджетам сельских поселений– 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28 328,4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(98,4%)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 rot="10800000">
            <a:off x="5724525" y="1557338"/>
            <a:ext cx="3106738" cy="1223962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Субвенции бюджетам бюджетной системы РФ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303,1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тыс. руб.(100%)</a:t>
            </a: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 rot="10800000">
            <a:off x="5795963" y="3068638"/>
            <a:ext cx="3106737" cy="1223962"/>
          </a:xfrm>
          <a:prstGeom prst="homePlate">
            <a:avLst>
              <a:gd name="adj" fmla="val 3975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 anchorCtr="1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Иные межбюджетные трансферты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3 489,4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руб.(100%)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797152"/>
            <a:ext cx="3313112" cy="1152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Возврат остатков субсидий. Субвенций, иных МБТ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156,6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тыс. руб.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283968" y="4365104"/>
            <a:ext cx="484632" cy="432048"/>
          </a:xfrm>
          <a:prstGeom prst="downArrow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7931150" cy="4606925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средства, за исключением средств, являющими средствами финансирования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бюджета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-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 бюджета: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ведомствам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муниципальным  программам и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непрораммным направлениям деятельности </a:t>
            </a:r>
            <a:endParaRPr lang="ru-RU" sz="1800" dirty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725145"/>
            <a:ext cx="3635896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 расходной  части  бюджета муниципального образования   Бегуницкое сельское поселение за 2022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628775"/>
          <a:ext cx="8786813" cy="212678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/>
                  </a:extLst>
                </a:gridCol>
                <a:gridCol w="2056022">
                  <a:extLst>
                    <a:ext uri="{9D8B030D-6E8A-4147-A177-3AD203B41FA5}"/>
                  </a:extLst>
                </a:gridCol>
                <a:gridCol w="2010244">
                  <a:extLst>
                    <a:ext uri="{9D8B030D-6E8A-4147-A177-3AD203B41FA5}"/>
                  </a:extLst>
                </a:gridCol>
                <a:gridCol w="1850038">
                  <a:extLst>
                    <a:ext uri="{9D8B030D-6E8A-4147-A177-3AD203B41FA5}"/>
                  </a:extLst>
                </a:gridCol>
              </a:tblGrid>
              <a:tr h="1864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4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284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102 306,7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99 989,6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0323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программном формате</a:t>
            </a:r>
            <a:endParaRPr lang="ru-RU" sz="240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640958" cy="502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742"/>
                <a:gridCol w="3937846"/>
                <a:gridCol w="1299967"/>
                <a:gridCol w="1376436"/>
                <a:gridCol w="1299967"/>
              </a:tblGrid>
              <a:tr h="6472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2022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Удельный вес в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развитие Бегуницкого сельского поселения Волосовского муниципального района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51 817,3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50 682,3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73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социальной сферы Бегуницкого сельского поселения Волосовского муниципального района Ленинградской области»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28 327,7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27 758,3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5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«Муниципальное управление Бегуницкого  сельского поселения Волосовского муниципального района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20 944,4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«Муниципальное управление Бегуницкого  сельского поселения Волосовского муниципального района Ленинградской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223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муниципальным программам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101 505,3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99 390,0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 муниципального образования Бегуницкое сельское поселение за 2022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2879815" y="1808819"/>
            <a:ext cx="3722166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chemeClr val="bg1"/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99  989,6</a:t>
            </a:r>
            <a:endParaRPr lang="ru-RU" sz="2400" b="1" dirty="0">
              <a:latin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400" b="1" dirty="0">
                <a:latin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31 361,2 </a:t>
            </a:r>
            <a:r>
              <a:rPr lang="ru-RU" sz="1400" b="1" dirty="0" smtClean="0">
                <a:latin typeface="Times New Roman" pitchFamily="18" charset="0"/>
              </a:rPr>
              <a:t>тыс</a:t>
            </a:r>
            <a:r>
              <a:rPr lang="ru-RU" sz="1400" b="1" dirty="0">
                <a:latin typeface="Times New Roman" pitchFamily="18" charset="0"/>
              </a:rPr>
              <a:t>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400" b="1" dirty="0">
                <a:latin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2 334,2 </a:t>
            </a:r>
            <a:r>
              <a:rPr lang="ru-RU" sz="1400" b="1" dirty="0" smtClean="0">
                <a:latin typeface="Times New Roman" pitchFamily="18" charset="0"/>
              </a:rPr>
              <a:t>тыс</a:t>
            </a:r>
            <a:r>
              <a:rPr lang="ru-RU" sz="1400" b="1" dirty="0">
                <a:latin typeface="Times New Roman" pitchFamily="18" charset="0"/>
              </a:rPr>
              <a:t>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400" b="1" dirty="0">
                <a:latin typeface="Times New Roman" pitchFamily="18" charset="0"/>
              </a:rPr>
              <a:t>Культура и кинематография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28 877,9 </a:t>
            </a:r>
            <a:r>
              <a:rPr lang="ru-RU" sz="1400" b="1" dirty="0" smtClean="0">
                <a:latin typeface="Times New Roman" pitchFamily="18" charset="0"/>
              </a:rPr>
              <a:t>тыс</a:t>
            </a:r>
            <a:r>
              <a:rPr lang="ru-RU" sz="1400" b="1" dirty="0">
                <a:latin typeface="Times New Roman" pitchFamily="18" charset="0"/>
              </a:rPr>
              <a:t>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156325" y="4652963"/>
            <a:ext cx="2784475" cy="731837"/>
          </a:xfrm>
          <a:prstGeom prst="homePlate">
            <a:avLst>
              <a:gd name="adj" fmla="val 101267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Национальная экономика 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18 242,4 тыс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95288" y="126841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18 398,4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95288" y="213360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299,6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95288" y="29972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346,3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468313" y="4508500"/>
            <a:ext cx="2713037" cy="720725"/>
          </a:xfrm>
          <a:prstGeom prst="homePlate">
            <a:avLst>
              <a:gd name="adj" fmla="val 66197"/>
            </a:avLst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Физическая культура и спорт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125,0 тыс.руб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800000">
            <a:off x="6012160" y="1052736"/>
            <a:ext cx="2928937" cy="785812"/>
          </a:xfrm>
          <a:prstGeom prst="homePlate">
            <a:avLst>
              <a:gd name="adj" fmla="val 99118"/>
            </a:avLst>
          </a:prstGeom>
          <a:solidFill>
            <a:schemeClr val="bg1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</a:rPr>
              <a:t>Образование (молодежная политика)</a:t>
            </a:r>
            <a:endParaRPr lang="ru-RU" sz="1400" b="1" dirty="0">
              <a:latin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4,6 </a:t>
            </a:r>
            <a:r>
              <a:rPr lang="ru-RU" sz="1400" b="1" dirty="0" smtClean="0">
                <a:latin typeface="Times New Roman" pitchFamily="18" charset="0"/>
              </a:rPr>
              <a:t>тыс</a:t>
            </a:r>
            <a:r>
              <a:rPr lang="ru-RU" sz="1400" b="1" dirty="0">
                <a:latin typeface="Times New Roman" pitchFamily="18" charset="0"/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3" grpId="0" animBg="1"/>
      <p:bldP spid="14354" grpId="0" animBg="1"/>
      <p:bldP spid="14355" grpId="0" animBg="1"/>
      <p:bldP spid="14357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Расходная часть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Бегуницкое сельское поселение за 2022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114425"/>
          <a:ext cx="8606159" cy="442050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95">
                  <a:extLst>
                    <a:ext uri="{9D8B030D-6E8A-4147-A177-3AD203B41FA5}"/>
                  </a:extLst>
                </a:gridCol>
                <a:gridCol w="3099764">
                  <a:extLst>
                    <a:ext uri="{9D8B030D-6E8A-4147-A177-3AD203B41FA5}"/>
                  </a:extLst>
                </a:gridCol>
                <a:gridCol w="1500198">
                  <a:extLst>
                    <a:ext uri="{9D8B030D-6E8A-4147-A177-3AD203B41FA5}"/>
                  </a:extLst>
                </a:gridCol>
                <a:gridCol w="1500198">
                  <a:extLst>
                    <a:ext uri="{9D8B030D-6E8A-4147-A177-3AD203B41FA5}"/>
                  </a:extLst>
                </a:gridCol>
                <a:gridCol w="1676704">
                  <a:extLst>
                    <a:ext uri="{9D8B030D-6E8A-4147-A177-3AD203B41FA5}"/>
                  </a:extLst>
                </a:gridCol>
              </a:tblGrid>
              <a:tr h="4457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8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45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18 965,8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18 398,4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033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299,6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299,6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14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403,0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346,3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18 347,1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18 242,4</a:t>
                      </a: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31 981,4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31 361,2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060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3140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29 616,6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28 877,9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88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348,2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2 334,2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39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</a:tr>
              <a:tr h="447327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6000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102 306,7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99 989,6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358188" cy="890587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 Бегуницкое сельское поселение за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 flipV="1">
          <a:off x="714348" y="1765926"/>
          <a:ext cx="7858180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1520" y="1484784"/>
          <a:ext cx="8892480" cy="511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разрабатывается в целях ознакомления граждан с основными положениями решения об утверждении отчета об исполнении бюджета в доступной форме для широкого круга заинтересованных пользователей. 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Документ содержит описание объемов исполнения доходов, расходов бюджета и их структуру, приоритетные направления расходования бюджетных средств за 20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849788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Настоящая брошюра  «Бюджет для граждан» подготовлена в доступной для широкого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круга пользователей форме раскрывает информацию о проекте бюджета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муниципального образования Бегуницкое сельское поселение Волосовского муниципального района  Ленинградской области на 202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год и на плановый период 202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годов.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Разработчиком брошюры "Бюджет для граждан" является администрация Бегуницкого сельского поселения Волосовского муниципального района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Ленинградской области.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Начальник сектора финансов,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бюджетного учета и отчетности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- главный бухгалтер 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Горбачева Валерия Николаевна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Адрес: Ленинградская область, Волосовский район, д. Бегуницы д.54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Тел.8(81373)51-354, 51-150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400" u="sng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begunselo@mail.ru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Режим работы:  Пн. - Пт. с 8.30-17.00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Обед: с 12.00-13.00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Выходные: Сб. Вс.</a:t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>Информация размещена  на официальном сайте администрации Бегуницкого сельского поселения по адресу: </a:t>
            </a:r>
            <a:r>
              <a:rPr lang="en-US" sz="1400" u="sng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http://begunici.ru</a:t>
            </a:r>
            <a:r>
              <a:rPr lang="ru-RU" sz="1400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kern="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36036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термины и понятия</a:t>
            </a:r>
            <a:endParaRPr lang="ru-RU" sz="2400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435975" cy="576103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Муниципальное образование Бегуницкое сельское поселение имеет собственный бюджет. Бюджет предназначен для исполнения расходных обязательств муниципального образования. 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которые направляются на финансовое обеспечение задач и функций органа местного самоуправления.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Бюджетные ассигнования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Межбюджетные отношения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Текущий финансовый год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Очередной финансовый год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следующий за текущим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два финансовых года, следующие за очередным финансовым годом.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Отчетный финансовый год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год, предшествующий текущему финансовому году.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документ, содержащий комплекс планируемых мероприятий (результатов), взаимоувязанных по задачам, срокам осуществления, исполнителям и ресурсам, обеспечивающих достижение приоритетов и целей по соответствующим направлениям социально-экономического развития муниципального образования.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орган местного самоуправления, указанный в ведомственной структуре расходов бюджета, имеющий право распределять бюджетные ассигнования и лимиты бюджетных обязательств между подведомственными получателями бюджетных средств.</a:t>
            </a:r>
            <a:r>
              <a:rPr lang="ru-RU" sz="1300" b="1" smtClean="0"/>
              <a:t> </a:t>
            </a:r>
          </a:p>
          <a:p>
            <a:pPr algn="just">
              <a:spcBef>
                <a:spcPct val="0"/>
              </a:spcBef>
            </a:pPr>
            <a:r>
              <a:rPr lang="ru-RU" sz="1300" b="1" smtClean="0">
                <a:latin typeface="Times New Roman" pitchFamily="18" charset="0"/>
                <a:cs typeface="Times New Roman" pitchFamily="18" charset="0"/>
              </a:rPr>
              <a:t>Получатель бюджетных средств</a:t>
            </a: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- казенное учреждение, имеющий право на принятие и (или) исполнение бюджетных обязательств от имени муниципального образования за счет средств бюджета сельского поселения.</a:t>
            </a:r>
          </a:p>
          <a:p>
            <a:endParaRPr lang="ru-RU" sz="13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420813"/>
            <a:ext cx="4535488" cy="467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3050"/>
            <a:ext cx="8229600" cy="92392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Общие сведения о </a:t>
            </a:r>
            <a:r>
              <a:rPr lang="ru-RU" sz="2400" dirty="0" err="1">
                <a:latin typeface="Times New Roman" pitchFamily="18" charset="0"/>
                <a:ea typeface="+mj-ea"/>
                <a:cs typeface="Times New Roman" pitchFamily="18" charset="0"/>
              </a:rPr>
              <a:t>Бегуницком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сельском поселении</a:t>
            </a:r>
          </a:p>
        </p:txBody>
      </p:sp>
      <p:sp>
        <p:nvSpPr>
          <p:cNvPr id="16388" name="Содержимое 9"/>
          <p:cNvSpPr txBox="1">
            <a:spLocks/>
          </p:cNvSpPr>
          <p:nvPr/>
        </p:nvSpPr>
        <p:spPr bwMode="auto">
          <a:xfrm>
            <a:off x="4645025" y="1196975"/>
            <a:ext cx="404177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 января 2006 года в соответствии с областным Законом № 64-оз от 24 сентября 2004 года «Об установлении границ и наделении соответствующим статусом муниципального образования Волосовский муниципальный район и муниципальных образований в его составе» образовано Бегуницкое сельское поселение.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 мая 2019 года в состав Бегуницкого сельского поселения вошли Зимитицкое  и Терпилицкое сельские поселения.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Общая площадь Бегуницкого сельского поселения 380 кв.км.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территории сельского поселения расположены 47 населенных пунктов, самыми крупными являются д. Бегуницы, п. Зимитицы, д. Терпилицы.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Численность населения на 1 января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года составляет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8064 человека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73050" eaLnBrk="0" hangingPunct="0">
              <a:buClr>
                <a:srgbClr val="0BD0D9"/>
              </a:buClr>
              <a:buSzPct val="95000"/>
              <a:buFont typeface="Wingdings 3" pitchFamily="18" charset="2"/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107950" y="1052513"/>
            <a:ext cx="453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Административно- территориальное деление</a:t>
            </a:r>
          </a:p>
          <a:p>
            <a:pPr algn="ctr"/>
            <a:r>
              <a:rPr lang="ru-RU" sz="1000" b="1">
                <a:latin typeface="Times New Roman" pitchFamily="18" charset="0"/>
                <a:cs typeface="Times New Roman" pitchFamily="18" charset="0"/>
              </a:rPr>
              <a:t> Бегуницкого сельского поселения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389938" cy="1584325"/>
          </a:xfrm>
        </p:spPr>
        <p:txBody>
          <a:bodyPr lIns="91440" rIns="91440" bIns="45720"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 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 бюджета муниципального образования  Бегуницкое сельское поселение Волосовского муниципального района Ленинградской области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50825" y="1844675"/>
          <a:ext cx="8712969" cy="2938837"/>
        </p:xfrm>
        <a:graphic>
          <a:graphicData uri="http://schemas.openxmlformats.org/drawingml/2006/table">
            <a:tbl>
              <a:tblPr/>
              <a:tblGrid>
                <a:gridCol w="4081720">
                  <a:extLst>
                    <a:ext uri="{9D8B030D-6E8A-4147-A177-3AD203B41FA5}"/>
                  </a:extLst>
                </a:gridCol>
                <a:gridCol w="1739568">
                  <a:extLst>
                    <a:ext uri="{9D8B030D-6E8A-4147-A177-3AD203B41FA5}"/>
                  </a:extLst>
                </a:gridCol>
                <a:gridCol w="1715491">
                  <a:extLst>
                    <a:ext uri="{9D8B030D-6E8A-4147-A177-3AD203B41FA5}"/>
                  </a:extLst>
                </a:gridCol>
                <a:gridCol w="1176190">
                  <a:extLst>
                    <a:ext uri="{9D8B030D-6E8A-4147-A177-3AD203B41FA5}"/>
                  </a:extLst>
                </a:gridCol>
              </a:tblGrid>
              <a:tr h="3775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70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96 760,2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97 318,0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479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102 306,7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99 989,6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665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-5 546,5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-2 671,6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774825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доходной части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образования  Бегуницкое сельское поселение </a:t>
            </a:r>
            <a:b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Волосовского муниципального  района Ленинградской области                                                     за 2022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133600"/>
          <a:ext cx="8462143" cy="3049252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/>
                  </a:extLst>
                </a:gridCol>
                <a:gridCol w="1512168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  <a:gridCol w="1261343">
                  <a:extLst>
                    <a:ext uri="{9D8B030D-6E8A-4147-A177-3AD203B41FA5}"/>
                  </a:extLst>
                </a:gridCol>
              </a:tblGrid>
              <a:tr h="4313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96 760,2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97 318,0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1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30 648,1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31 205,5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6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3 011,4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3 203,9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1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63 100,7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62 908,6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63" marR="435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25538"/>
          <a:ext cx="8784975" cy="507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271"/>
                <a:gridCol w="3774457"/>
                <a:gridCol w="2232247"/>
              </a:tblGrid>
              <a:tr h="86391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038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(с физических лиц и организаций)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земельных участков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Предпринимательская деятельность учреждений культуры</a:t>
                      </a:r>
                      <a:endParaRPr lang="ru-RU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72" name="Прямоугольник 2"/>
          <p:cNvSpPr>
            <a:spLocks noChangeArrowheads="1"/>
          </p:cNvSpPr>
          <p:nvPr/>
        </p:nvSpPr>
        <p:spPr bwMode="auto">
          <a:xfrm>
            <a:off x="468313" y="115888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Доходы, поступающие в бюджет </a:t>
            </a:r>
            <a:br>
              <a:rPr lang="ru-RU" b="1">
                <a:latin typeface="Times New Roman" pitchFamily="18" charset="0"/>
                <a:cs typeface="Times New Roman" pitchFamily="18" charset="0"/>
              </a:rPr>
            </a:br>
            <a:r>
              <a:rPr lang="ru-RU" b="1">
                <a:latin typeface="Times New Roman" pitchFamily="18" charset="0"/>
                <a:cs typeface="Times New Roman" pitchFamily="18" charset="0"/>
              </a:rPr>
              <a:t>муниципального образования Бегуницкое сельское поселение Волосовского муниципального района Ленинградской области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142875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налоговых и  неналоговых доходов, безвозмездных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поступлений в общем объеме поступивших доходов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муниципального образования Бегуницкое сельское поселение Волосовского муниципального района Ленинградской области в 2022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1700808"/>
          <a:ext cx="7992888" cy="395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42875"/>
            <a:ext cx="8785225" cy="1054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муниципального образования  Бегуницкое сельское поселение в 2022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31 205,6</a:t>
            </a:r>
            <a:endParaRPr lang="ru-RU" sz="2400" b="1" dirty="0">
              <a:latin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51500" y="1557338"/>
            <a:ext cx="3357563" cy="1228725"/>
          </a:xfrm>
          <a:prstGeom prst="homePlate">
            <a:avLst>
              <a:gd name="adj" fmla="val 95108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600" b="1" dirty="0">
                <a:latin typeface="Times New Roman" pitchFamily="18" charset="0"/>
              </a:rPr>
              <a:t>Акцизы с нефтепродуктов </a:t>
            </a:r>
            <a:r>
              <a:rPr lang="ru-RU" sz="1600" b="1" dirty="0" smtClean="0">
                <a:latin typeface="Times New Roman" pitchFamily="18" charset="0"/>
              </a:rPr>
              <a:t>–3 363,0 тыс</a:t>
            </a:r>
            <a:r>
              <a:rPr lang="ru-RU" sz="1600" b="1" dirty="0">
                <a:latin typeface="Times New Roman" pitchFamily="18" charset="0"/>
              </a:rPr>
              <a:t>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600" b="1" dirty="0">
                <a:latin typeface="Times New Roman" pitchFamily="18" charset="0"/>
              </a:rPr>
              <a:t>Единый сельскохозяйственный налог – 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</a:rPr>
              <a:t>7,7 </a:t>
            </a:r>
            <a:r>
              <a:rPr lang="ru-RU" sz="16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sz="1600" b="1" dirty="0">
                <a:latin typeface="Times New Roman" pitchFamily="18" charset="0"/>
              </a:rPr>
              <a:t>Государственная пошлина– 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</a:rPr>
              <a:t>28,9 </a:t>
            </a:r>
            <a:r>
              <a:rPr lang="ru-RU" sz="1600" b="1" dirty="0">
                <a:latin typeface="Times New Roman" pitchFamily="18" charset="0"/>
              </a:rPr>
              <a:t>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14 717,6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1 925,0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785813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(с организаций и физ. лиц) – 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</a:rPr>
              <a:t>11 163,4 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4" grpId="0" animBg="1"/>
      <p:bldP spid="143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14284</TotalTime>
  <Words>1341</Words>
  <Application>Microsoft Office PowerPoint</Application>
  <PresentationFormat>Экран (4:3)</PresentationFormat>
  <Paragraphs>326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Основные термины и понятия</vt:lpstr>
      <vt:lpstr>Слайд 4</vt:lpstr>
      <vt:lpstr>Показатели   исполнения  бюджета муниципального образования  Бегуницкое сельское поселение Волосовского муниципального района Ленинградской области за 2022 год</vt:lpstr>
      <vt:lpstr>Показатели  исполнения доходной части бюджета муниципального образования  Бегуницкое сельское поселение  Волосовского муниципального  района Ленинградской области                                                     за 2022 год</vt:lpstr>
      <vt:lpstr>Слайд 7</vt:lpstr>
      <vt:lpstr>  Доля налоговых и  неналоговых доходов, безвозмездных поступлений в общем объеме поступивших доходов в бюджет муниципального образования Бегуницкое сельское поселение Волосовского муниципального района Ленинградской области в 2022 году </vt:lpstr>
      <vt:lpstr>Исполнение доходной части бюджета муниципального образования  Бегуницкое сельское поселение в 2022 году в части налоговых доходов</vt:lpstr>
      <vt:lpstr>Исполнение доходной части бюджета муниципального образования  Бегуницкое сельское поселение  в 2022 году в части неналоговых доходов</vt:lpstr>
      <vt:lpstr>Исполнение доходной части бюджета муниципального образования  Бегуницкое сельское поселение в части налоговых и неналоговых доходов за 2022 год</vt:lpstr>
      <vt:lpstr>Слайд 12</vt:lpstr>
      <vt:lpstr>Структура  безвозмездных поступлений за 2022 год </vt:lpstr>
      <vt:lpstr>РАСХОДЫ БЮДЖЕТА</vt:lpstr>
      <vt:lpstr>Исполнение  расходной  части  бюджета муниципального образования   Бегуницкое сельское поселение за 2022 год</vt:lpstr>
      <vt:lpstr>Структура расходов бюджета в программном формате</vt:lpstr>
      <vt:lpstr>Исполнение расходной части бюджета  муниципального образования Бегуницкое сельское поселение за 2022 год</vt:lpstr>
      <vt:lpstr>Расходная часть бюджета муниципального образования Бегуницкое сельское поселение за 2022 год</vt:lpstr>
      <vt:lpstr>Структура расходов бюджета муниципального образования  Бегуницкое сельское поселение за 2022 год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Валерия</cp:lastModifiedBy>
  <cp:revision>1774</cp:revision>
  <dcterms:created xsi:type="dcterms:W3CDTF">2014-04-10T11:32:30Z</dcterms:created>
  <dcterms:modified xsi:type="dcterms:W3CDTF">2023-05-29T11:20:55Z</dcterms:modified>
</cp:coreProperties>
</file>